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58"/>
  </p:notesMasterIdLst>
  <p:handoutMasterIdLst>
    <p:handoutMasterId r:id="rId59"/>
  </p:handoutMasterIdLst>
  <p:sldIdLst>
    <p:sldId id="1522" r:id="rId2"/>
    <p:sldId id="1523" r:id="rId3"/>
    <p:sldId id="1520" r:id="rId4"/>
    <p:sldId id="1524" r:id="rId5"/>
    <p:sldId id="1525" r:id="rId6"/>
    <p:sldId id="1526" r:id="rId7"/>
    <p:sldId id="1527" r:id="rId8"/>
    <p:sldId id="1562" r:id="rId9"/>
    <p:sldId id="1581" r:id="rId10"/>
    <p:sldId id="1563" r:id="rId11"/>
    <p:sldId id="1564" r:id="rId12"/>
    <p:sldId id="1565" r:id="rId13"/>
    <p:sldId id="1566" r:id="rId14"/>
    <p:sldId id="1567" r:id="rId15"/>
    <p:sldId id="1557" r:id="rId16"/>
    <p:sldId id="1558" r:id="rId17"/>
    <p:sldId id="1595" r:id="rId18"/>
    <p:sldId id="1560" r:id="rId19"/>
    <p:sldId id="1561" r:id="rId20"/>
    <p:sldId id="1579" r:id="rId21"/>
    <p:sldId id="1559" r:id="rId22"/>
    <p:sldId id="1574" r:id="rId23"/>
    <p:sldId id="1594" r:id="rId24"/>
    <p:sldId id="1575" r:id="rId25"/>
    <p:sldId id="1576" r:id="rId26"/>
    <p:sldId id="1577" r:id="rId27"/>
    <p:sldId id="1569" r:id="rId28"/>
    <p:sldId id="1589" r:id="rId29"/>
    <p:sldId id="1590" r:id="rId30"/>
    <p:sldId id="1591" r:id="rId31"/>
    <p:sldId id="1592" r:id="rId32"/>
    <p:sldId id="1593" r:id="rId33"/>
    <p:sldId id="1578" r:id="rId34"/>
    <p:sldId id="1568" r:id="rId35"/>
    <p:sldId id="1596" r:id="rId36"/>
    <p:sldId id="1597" r:id="rId37"/>
    <p:sldId id="1599" r:id="rId38"/>
    <p:sldId id="1598" r:id="rId39"/>
    <p:sldId id="1600" r:id="rId40"/>
    <p:sldId id="1570" r:id="rId41"/>
    <p:sldId id="1585" r:id="rId42"/>
    <p:sldId id="1571" r:id="rId43"/>
    <p:sldId id="1580" r:id="rId44"/>
    <p:sldId id="1528" r:id="rId45"/>
    <p:sldId id="1582" r:id="rId46"/>
    <p:sldId id="1529" r:id="rId47"/>
    <p:sldId id="1532" r:id="rId48"/>
    <p:sldId id="1531" r:id="rId49"/>
    <p:sldId id="1534" r:id="rId50"/>
    <p:sldId id="1586" r:id="rId51"/>
    <p:sldId id="1587" r:id="rId52"/>
    <p:sldId id="1588" r:id="rId53"/>
    <p:sldId id="1552" r:id="rId54"/>
    <p:sldId id="401" r:id="rId55"/>
    <p:sldId id="405" r:id="rId56"/>
    <p:sldId id="493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FC66293-AFC5-467D-8496-BB9670E248F5}">
          <p14:sldIdLst>
            <p14:sldId id="1522"/>
            <p14:sldId id="1523"/>
            <p14:sldId id="1520"/>
          </p14:sldIdLst>
        </p14:section>
        <p14:section name="Relational vs Non-Relational" id="{4C73BE47-66FA-4161-9182-EFBEE2327DA6}">
          <p14:sldIdLst>
            <p14:sldId id="1524"/>
            <p14:sldId id="1525"/>
            <p14:sldId id="1526"/>
            <p14:sldId id="1527"/>
          </p14:sldIdLst>
        </p14:section>
        <p14:section name="Database Scalability" id="{84255AB9-D764-4523-8445-0FAAD72CAD53}">
          <p14:sldIdLst>
            <p14:sldId id="1562"/>
            <p14:sldId id="1581"/>
            <p14:sldId id="1563"/>
            <p14:sldId id="1564"/>
            <p14:sldId id="1565"/>
            <p14:sldId id="1566"/>
            <p14:sldId id="1567"/>
          </p14:sldIdLst>
        </p14:section>
        <p14:section name="CAP Theorem" id="{4DA3AC84-2D9D-432D-9A03-1428E94FA1E5}">
          <p14:sldIdLst>
            <p14:sldId id="1557"/>
            <p14:sldId id="1558"/>
            <p14:sldId id="1595"/>
            <p14:sldId id="1560"/>
            <p14:sldId id="1561"/>
          </p14:sldIdLst>
        </p14:section>
        <p14:section name="Distributed Systems" id="{38B38128-CF02-4968-A93F-234F7379E8BC}">
          <p14:sldIdLst>
            <p14:sldId id="1579"/>
            <p14:sldId id="1559"/>
            <p14:sldId id="1574"/>
            <p14:sldId id="1594"/>
          </p14:sldIdLst>
        </p14:section>
        <p14:section name="Key-Value Databases" id="{08C346FB-E4FE-4F6A-B7D6-C5FA9A389097}">
          <p14:sldIdLst>
            <p14:sldId id="1575"/>
            <p14:sldId id="1576"/>
          </p14:sldIdLst>
        </p14:section>
        <p14:section name="Document-Oriented" id="{48AFCA87-6B52-4087-8FF9-AF6850F06B30}">
          <p14:sldIdLst>
            <p14:sldId id="1577"/>
            <p14:sldId id="1569"/>
            <p14:sldId id="1589"/>
            <p14:sldId id="1590"/>
            <p14:sldId id="1591"/>
            <p14:sldId id="1592"/>
            <p14:sldId id="1593"/>
          </p14:sldIdLst>
        </p14:section>
        <p14:section name="Columnar Databases" id="{34CA7FF3-D795-4F96-B179-DE9B8E5EE9A5}">
          <p14:sldIdLst>
            <p14:sldId id="1578"/>
            <p14:sldId id="1568"/>
            <p14:sldId id="1596"/>
            <p14:sldId id="1597"/>
            <p14:sldId id="1599"/>
            <p14:sldId id="1598"/>
            <p14:sldId id="1600"/>
          </p14:sldIdLst>
        </p14:section>
        <p14:section name="Graph Database" id="{84A7D2DF-9550-4245-983E-C106B9F96AB0}">
          <p14:sldIdLst>
            <p14:sldId id="1570"/>
            <p14:sldId id="1585"/>
            <p14:sldId id="1571"/>
            <p14:sldId id="1580"/>
          </p14:sldIdLst>
        </p14:section>
        <p14:section name="MongoDB Overview" id="{6A2A4B00-9B60-4DAE-94D0-67B80FB4AD80}">
          <p14:sldIdLst>
            <p14:sldId id="1528"/>
            <p14:sldId id="1582"/>
            <p14:sldId id="1529"/>
            <p14:sldId id="1532"/>
            <p14:sldId id="1531"/>
          </p14:sldIdLst>
        </p14:section>
        <p14:section name="CRUD Operations" id="{C22631AA-E976-4EC8-86AC-43EB0B8AF63E}">
          <p14:sldIdLst>
            <p14:sldId id="1534"/>
            <p14:sldId id="1586"/>
            <p14:sldId id="1587"/>
            <p14:sldId id="1588"/>
            <p14:sldId id="1552"/>
          </p14:sldIdLst>
        </p14:section>
        <p14:section name="Conclusion" id="{01FB1046-937F-4CF4-B4EE-08CEF02615D5}">
          <p14:sldIdLst>
            <p14:sldId id="401"/>
            <p14:sldId id="405"/>
            <p14:sldId id="4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F2A40D"/>
    <a:srgbClr val="464646"/>
    <a:srgbClr val="131126"/>
    <a:srgbClr val="DBBD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C232DE-2511-49A3-B33B-FD78A94CD8E3}" v="22" dt="2019-12-04T16:40:36.347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96" autoAdjust="0"/>
    <p:restoredTop sz="95214" autoAdjust="0"/>
  </p:normalViewPr>
  <p:slideViewPr>
    <p:cSldViewPr showGuides="1">
      <p:cViewPr varScale="1">
        <p:scale>
          <a:sx n="106" d="100"/>
          <a:sy n="106" d="100"/>
        </p:scale>
        <p:origin x="720" y="10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2" d="100"/>
          <a:sy n="62" d="100"/>
        </p:scale>
        <p:origin x="3154" y="72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7.1.2021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47000"/>
            <a:ext cx="6443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47000"/>
            <a:ext cx="412413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3163991D-7778-41D3-AC3F-8F342D204BF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4875715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D161DF19-098F-4074-BE11-E51DD69CC0D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8501051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49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E0C26E6B-EF2E-477D-A7F5-1D234E41BFD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2058662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85A39DF5-F4B6-49BC-AD32-D96C16ADAE3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552052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1C0779-821B-433B-AB3A-0953EE966C7E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1B7D62E9-17C1-4ED8-93B8-DC4AC686C25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7296457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5EF57022-66FD-462E-B713-2468DA8818A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118064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8D034062-E2F7-4B48-A89E-EA40CE56CCA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610690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Контейнер за номер на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6B769E84-600B-40ED-BDC2-D3883E2632B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966269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EB44A612-94EF-42A4-A759-D00805DA0D9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160778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D161DF19-098F-4074-BE11-E51DD69CC0D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929984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D161DF19-098F-4074-BE11-E51DD69CC0D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994489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D161DF19-098F-4074-BE11-E51DD69CC0D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2549473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500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D161DF19-098F-4074-BE11-E51DD69CC0D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469084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hyperlink" Target="https://about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7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1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dirty="0">
                <a:hlinkClick r:id="rId2"/>
              </a:rPr>
              <a:t>https://about.softuni.bg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. 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 dirty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r>
              <a:rPr lang="en-US" noProof="1"/>
              <a:t> </a:t>
            </a:r>
          </a:p>
          <a:p>
            <a:r>
              <a:rPr lang="en-US" sz="3000" noProof="0" dirty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 dirty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 dirty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Trainings @ Software University (SoftUni)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CDBCC2-1C96-44BC-B992-7B0C49C34904}"/>
              </a:ext>
            </a:extLst>
          </p:cNvPr>
          <p:cNvGrpSpPr/>
          <p:nvPr userDrawn="1"/>
        </p:nvGrpSpPr>
        <p:grpSpPr>
          <a:xfrm>
            <a:off x="185076" y="1868177"/>
            <a:ext cx="1937508" cy="3070349"/>
            <a:chOff x="3928039" y="1792355"/>
            <a:chExt cx="1830304" cy="29004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D71B3A8-4D39-42CF-9255-81EA3A622DD6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98059F9-1874-426D-8AF7-A12C21F37DD9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A3A1E077-DBDF-48F0-A924-604984B940A2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798B1F51-1FA4-4199-81C7-62356C936CC9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id="{40A224C8-1233-40F7-96AB-BFF79AF6CDCB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9" name="Arc 28">
                <a:extLst>
                  <a:ext uri="{FF2B5EF4-FFF2-40B4-BE49-F238E27FC236}">
                    <a16:creationId xmlns:a16="http://schemas.microsoft.com/office/drawing/2014/main" id="{B57C7CCC-E218-4321-8C7B-3F0C5753C7A1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AF309CA-A56C-4ABC-B293-420F4EB1A9B4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07955808-2AC7-44EB-8B6D-82B974E53A3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C6420D7-AEAB-45EF-8D46-11EB06E4AF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6C7FABC-6773-44F6-990B-3EB082BE9B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FAD48E1-DC45-4B3D-9CE5-613250708496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01FD1D1-046F-457B-AB63-2702CE3E90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95660C3-C72C-43EE-9C4A-170F85E5BE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74EE503-8FC0-42A6-8860-CA4EE4227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4189FDA-9FE8-490B-8A70-2E941811021F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DA3EFCD-0DF8-419D-8533-D781521E59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C3CC6A5A-182E-4A09-9C04-EB191881D7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40C8953-0555-48CC-8255-78F17E053E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9B538CA-8CCB-43FB-B5E5-5FC04EBC1F54}"/>
              </a:ext>
            </a:extLst>
          </p:cNvPr>
          <p:cNvCxnSpPr>
            <a:cxnSpLocks/>
            <a:stCxn id="26" idx="2"/>
          </p:cNvCxnSpPr>
          <p:nvPr userDrawn="1"/>
        </p:nvCxnSpPr>
        <p:spPr>
          <a:xfrm flipH="1">
            <a:off x="673735" y="4203953"/>
            <a:ext cx="955204" cy="0"/>
          </a:xfrm>
          <a:prstGeom prst="line">
            <a:avLst/>
          </a:prstGeom>
          <a:solidFill>
            <a:srgbClr val="464646"/>
          </a:solidFill>
          <a:ln w="38100">
            <a:solidFill>
              <a:srgbClr val="46464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54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CF60135-47AA-48F0-96BA-0E795668ABDB}"/>
              </a:ext>
            </a:extLst>
          </p:cNvPr>
          <p:cNvGrpSpPr/>
          <p:nvPr userDrawn="1"/>
        </p:nvGrpSpPr>
        <p:grpSpPr>
          <a:xfrm>
            <a:off x="392806" y="3429000"/>
            <a:ext cx="1522048" cy="2411973"/>
            <a:chOff x="3928039" y="1792355"/>
            <a:chExt cx="1830304" cy="290046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2823380E-3936-41AF-BDF7-DA54D75BBF6B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52B047D9-D8DD-45C7-9BC8-6D4F682F5182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8" name="Rectangle 5">
                <a:extLst>
                  <a:ext uri="{FF2B5EF4-FFF2-40B4-BE49-F238E27FC236}">
                    <a16:creationId xmlns:a16="http://schemas.microsoft.com/office/drawing/2014/main" id="{4D84FE51-BD8E-47EA-9463-CE02FEA31766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9" name="Rectangle 5">
                <a:extLst>
                  <a:ext uri="{FF2B5EF4-FFF2-40B4-BE49-F238E27FC236}">
                    <a16:creationId xmlns:a16="http://schemas.microsoft.com/office/drawing/2014/main" id="{F5C8F037-C197-4219-AC87-3A81763512BC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786EE401-CF8E-439B-94A0-EE6F3A7D5798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1" name="Arc 50">
                <a:extLst>
                  <a:ext uri="{FF2B5EF4-FFF2-40B4-BE49-F238E27FC236}">
                    <a16:creationId xmlns:a16="http://schemas.microsoft.com/office/drawing/2014/main" id="{8D9ACD38-B3EB-4A63-9730-CBF0501BF235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64EE493E-A353-4C75-A3B9-D48ABA2C57CC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18408B9-204E-42E3-9E79-33E047E869B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AB66D97-DF6F-4CD2-AF13-42B5C852F6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2AFBA69-C196-4703-8AAB-5F72A8EDCE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AFC66C1-0C1C-4332-9C4E-782574C896B8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72CA8AD-EAF6-40BE-9DDE-ECDB4A980C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57DD3EC7-1A13-4AFE-BD6F-DA12C281FA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46151FA-19E9-4E84-A082-EDAC6F76EA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3423EEF0-5B70-4091-B2DA-0740D2609643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9A8AAA7-98E7-4224-B027-830FFCC285A3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2129EC38-471E-4685-973E-BA7A7F567C4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678142BE-84C9-4834-B6CC-6623E40166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4248838-4E67-439E-AE0A-0043D2CB04D6}"/>
              </a:ext>
            </a:extLst>
          </p:cNvPr>
          <p:cNvGrpSpPr/>
          <p:nvPr userDrawn="1"/>
        </p:nvGrpSpPr>
        <p:grpSpPr>
          <a:xfrm>
            <a:off x="108596" y="5591709"/>
            <a:ext cx="641749" cy="1016973"/>
            <a:chOff x="3928039" y="1792355"/>
            <a:chExt cx="1830304" cy="290046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10CFD6A-2427-49D5-846A-5F93601D4184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17B1AE5-5C36-4839-BA1F-B404EA44E701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3" name="Rectangle 5">
                <a:extLst>
                  <a:ext uri="{FF2B5EF4-FFF2-40B4-BE49-F238E27FC236}">
                    <a16:creationId xmlns:a16="http://schemas.microsoft.com/office/drawing/2014/main" id="{FB963D79-BB49-4A1D-BA66-EA0670C79BAE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4" name="Rectangle 5">
                <a:extLst>
                  <a:ext uri="{FF2B5EF4-FFF2-40B4-BE49-F238E27FC236}">
                    <a16:creationId xmlns:a16="http://schemas.microsoft.com/office/drawing/2014/main" id="{6D7746D8-B913-493B-AAE9-25BC6893D40E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5" name="Arc 44">
                <a:extLst>
                  <a:ext uri="{FF2B5EF4-FFF2-40B4-BE49-F238E27FC236}">
                    <a16:creationId xmlns:a16="http://schemas.microsoft.com/office/drawing/2014/main" id="{29031C02-E965-417B-8799-96061B14F30D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6" name="Arc 45">
                <a:extLst>
                  <a:ext uri="{FF2B5EF4-FFF2-40B4-BE49-F238E27FC236}">
                    <a16:creationId xmlns:a16="http://schemas.microsoft.com/office/drawing/2014/main" id="{26BFD8A6-BC99-4B16-BA10-08A9E5C681C0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B310277F-A78E-4FB9-9EA9-88BE4F1D585B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A92CF92B-C212-4542-83AE-A0058B5BB5EA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63B4374-5C0D-461F-B3BD-78D99614D36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BC6FDE7-AEA1-4230-8433-4C088A0FF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4D1021D-07C7-4331-8FF6-36980A30978B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13B7FE99-95CF-45D5-966B-87A979B934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71BBA69B-19FF-4ADB-A739-AD8136A5F0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FD1D86B-562B-40B2-8E46-34233EFEE7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388C17BD-16A1-43C5-BFFA-2FF9174719E1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B3B910E-ACFC-4F28-8E28-F02E1588B8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57772B6-06C0-4F54-AA94-D3F92DA4716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3370C1F-7876-4278-AB20-78F6CAA385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Code Box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234" y="1931154"/>
            <a:ext cx="10949531" cy="13628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 latinLnBrk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1" name="Slide Body Text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561124"/>
          </a:xfrm>
        </p:spPr>
        <p:txBody>
          <a:bodyPr/>
          <a:lstStyle>
            <a:lvl1pPr marL="0" indent="0" latinLnBrk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US" noProof="0"/>
              <a:t>Sample source code:</a:t>
            </a:r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Picture SoftUni Mascot" descr="SoftUni mascot with laptop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16000" y="3408496"/>
            <a:ext cx="2251057" cy="3044431"/>
          </a:xfrm>
          <a:prstGeom prst="rect">
            <a:avLst/>
          </a:prstGeom>
        </p:spPr>
      </p:pic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9049234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14F779A7-4A91-448B-BEFA-956C70A1C2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9" r:id="rId2"/>
    <p:sldLayoutId id="2147483681" r:id="rId3"/>
    <p:sldLayoutId id="2147483691" r:id="rId4"/>
    <p:sldLayoutId id="2147483680" r:id="rId5"/>
    <p:sldLayoutId id="2147483688" r:id="rId6"/>
    <p:sldLayoutId id="2147483684" r:id="rId7"/>
    <p:sldLayoutId id="2147483677" r:id="rId8"/>
    <p:sldLayoutId id="2147483683" r:id="rId9"/>
    <p:sldLayoutId id="2147483685" r:id="rId10"/>
    <p:sldLayoutId id="2147483686" r:id="rId11"/>
    <p:sldLayoutId id="2147483687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ongodb.com/drivers/csharp" TargetMode="External"/><Relationship Id="rId2" Type="http://schemas.openxmlformats.org/officeDocument/2006/relationships/hyperlink" Target="https://www.mongodb.com/download-center" TargetMode="Externa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nosqlbooster.com/" TargetMode="External"/><Relationship Id="rId2" Type="http://schemas.openxmlformats.org/officeDocument/2006/relationships/hyperlink" Target="https://robomongo.org/download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mongodb.com/products/compass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ongodb.com/manual/reference/mongo-shell/" TargetMode="Externa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7" Type="http://schemas.openxmlformats.org/officeDocument/2006/relationships/hyperlink" Target="https://forum.softuni.bg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s://softuni.foundation/" TargetMode="External"/><Relationship Id="rId4" Type="http://schemas.openxmlformats.org/officeDocument/2006/relationships/hyperlink" Target="https://about.softuni.bg/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softuni.bg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0.png"/><Relationship Id="rId4" Type="http://schemas.openxmlformats.org/officeDocument/2006/relationships/hyperlink" Target="https://softuni.bg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NoSQL vs SQL, MongoDB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NoSQL and MongoDB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https://about.softuni.bg/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85BC4C-0F13-4FD4-8F23-99FD4661837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Technical Trainers</a:t>
            </a:r>
          </a:p>
        </p:txBody>
      </p:sp>
      <p:pic>
        <p:nvPicPr>
          <p:cNvPr id="13" name="Picture 29">
            <a:extLst>
              <a:ext uri="{FF2B5EF4-FFF2-40B4-BE49-F238E27FC236}">
                <a16:creationId xmlns:a16="http://schemas.microsoft.com/office/drawing/2014/main" id="{D3546336-F0C5-4632-9BEB-213405972A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142" y="3151369"/>
            <a:ext cx="1773734" cy="1773272"/>
          </a:xfrm>
          <a:prstGeom prst="rect">
            <a:avLst/>
          </a:prstGeom>
        </p:spPr>
      </p:pic>
      <p:pic>
        <p:nvPicPr>
          <p:cNvPr id="14" name="Picture 25">
            <a:extLst>
              <a:ext uri="{FF2B5EF4-FFF2-40B4-BE49-F238E27FC236}">
                <a16:creationId xmlns:a16="http://schemas.microsoft.com/office/drawing/2014/main" id="{3C913621-9EA1-46F5-A4FC-DBFA961953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000" y="2628116"/>
            <a:ext cx="2252554" cy="15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56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numCol="1"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600" dirty="0"/>
              <a:t>The ability of a system’s database to </a:t>
            </a:r>
            <a:r>
              <a:rPr lang="en-US" sz="3600" b="1" dirty="0">
                <a:solidFill>
                  <a:schemeClr val="bg1"/>
                </a:solidFill>
              </a:rPr>
              <a:t>scale up or down</a:t>
            </a:r>
            <a:r>
              <a:rPr lang="en-US" sz="3600" b="1" dirty="0"/>
              <a:t>,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dirty="0"/>
              <a:t>depending on the requirements</a:t>
            </a:r>
          </a:p>
          <a:p>
            <a:pPr lvl="1">
              <a:buClr>
                <a:schemeClr val="tx1"/>
              </a:buClr>
            </a:pPr>
            <a:r>
              <a:rPr lang="en-US" sz="3400" dirty="0"/>
              <a:t>Enables the database to grow to a larger size to support more transactions</a:t>
            </a:r>
          </a:p>
          <a:p>
            <a:pPr lvl="1">
              <a:buClr>
                <a:schemeClr val="tx1"/>
              </a:buClr>
            </a:pPr>
            <a:r>
              <a:rPr lang="en-US" sz="3600" dirty="0"/>
              <a:t>There are two types of database scalability:</a:t>
            </a:r>
          </a:p>
          <a:p>
            <a:pPr lvl="2">
              <a:buClr>
                <a:schemeClr val="tx1"/>
              </a:buClr>
            </a:pPr>
            <a:r>
              <a:rPr lang="en-US" sz="3400" dirty="0"/>
              <a:t>Vertical Scaling or Scale-up</a:t>
            </a:r>
          </a:p>
          <a:p>
            <a:pPr lvl="2">
              <a:buClr>
                <a:schemeClr val="tx1"/>
              </a:buClr>
            </a:pPr>
            <a:r>
              <a:rPr lang="en-US" sz="3400" dirty="0"/>
              <a:t>Horizontal Scaling or Scale-out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Database Scalability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BCB5365D-E2AE-4E55-A257-7608C30CF9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0512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numCol="1"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600" dirty="0"/>
              <a:t>Refers to the process of adding more physical resources to the existing database server for improving the performance such as:</a:t>
            </a:r>
          </a:p>
          <a:p>
            <a:pPr lvl="1">
              <a:buClr>
                <a:schemeClr val="tx1"/>
              </a:buClr>
            </a:pPr>
            <a:r>
              <a:rPr lang="en-US" sz="3400" dirty="0"/>
              <a:t>Storage</a:t>
            </a:r>
          </a:p>
          <a:p>
            <a:pPr lvl="1">
              <a:buClr>
                <a:schemeClr val="tx1"/>
              </a:buClr>
            </a:pPr>
            <a:r>
              <a:rPr lang="en-US" sz="3400" dirty="0"/>
              <a:t>Memory</a:t>
            </a:r>
          </a:p>
          <a:p>
            <a:pPr lvl="1">
              <a:buClr>
                <a:schemeClr val="tx1"/>
              </a:buClr>
            </a:pPr>
            <a:r>
              <a:rPr lang="en-US" sz="3400" dirty="0"/>
              <a:t>CPU </a:t>
            </a:r>
          </a:p>
          <a:p>
            <a:pPr>
              <a:buClr>
                <a:schemeClr val="tx1"/>
              </a:buClr>
            </a:pPr>
            <a:r>
              <a:rPr lang="en-US" sz="3600" dirty="0"/>
              <a:t>Helps in upgrading the capacity of the existing database server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Vertical Scaling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BCB5365D-E2AE-4E55-A257-7608C30CF9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8652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BCB5365D-E2AE-4E55-A257-7608C30CF9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84EBF-10E5-427C-875E-C85E46AD1E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16000" y="1195931"/>
            <a:ext cx="6390000" cy="4957073"/>
          </a:xfrm>
        </p:spPr>
        <p:txBody>
          <a:bodyPr/>
          <a:lstStyle/>
          <a:p>
            <a:r>
              <a:rPr lang="en-US" dirty="0"/>
              <a:t>Cons:</a:t>
            </a:r>
          </a:p>
          <a:p>
            <a:pPr lvl="1"/>
            <a:r>
              <a:rPr lang="en-US" dirty="0"/>
              <a:t>Risk of hardware failure which can cause bigger outages</a:t>
            </a:r>
          </a:p>
          <a:p>
            <a:pPr lvl="1"/>
            <a:r>
              <a:rPr lang="en-US" dirty="0"/>
              <a:t>Limited scope of upgradeability in the future</a:t>
            </a:r>
          </a:p>
          <a:p>
            <a:pPr lvl="1"/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A1E119-E9A1-4CE3-963A-CFD2CA1A3D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195931"/>
            <a:ext cx="5781000" cy="4957073"/>
          </a:xfrm>
        </p:spPr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It consumes less power</a:t>
            </a:r>
          </a:p>
          <a:p>
            <a:pPr lvl="1"/>
            <a:r>
              <a:rPr lang="en-US" dirty="0"/>
              <a:t>You need to handle and manage just one system</a:t>
            </a:r>
          </a:p>
          <a:p>
            <a:pPr lvl="1"/>
            <a:r>
              <a:rPr lang="en-US" dirty="0"/>
              <a:t>Cooling costs are less than horizontal scaling</a:t>
            </a:r>
          </a:p>
          <a:p>
            <a:pPr lvl="1"/>
            <a:r>
              <a:rPr lang="en-US" dirty="0"/>
              <a:t>Implementation isn’t difficult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Vertical Scaling Pros and Cons</a:t>
            </a:r>
          </a:p>
        </p:txBody>
      </p:sp>
    </p:spTree>
    <p:extLst>
      <p:ext uri="{BB962C8B-B14F-4D97-AF65-F5344CB8AC3E}">
        <p14:creationId xmlns:p14="http://schemas.microsoft.com/office/powerpoint/2010/main" val="4153665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numCol="1"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400" dirty="0"/>
              <a:t>Adds more servers with less RAM and processors</a:t>
            </a:r>
            <a:endParaRPr lang="bg-BG" sz="3400" dirty="0"/>
          </a:p>
          <a:p>
            <a:pPr lvl="1">
              <a:buClr>
                <a:schemeClr val="tx1"/>
              </a:buClr>
            </a:pPr>
            <a:r>
              <a:rPr lang="en-US" sz="3200" dirty="0"/>
              <a:t>The ability to </a:t>
            </a:r>
            <a:r>
              <a:rPr lang="en-US" sz="3200" b="1" dirty="0">
                <a:solidFill>
                  <a:schemeClr val="bg1"/>
                </a:solidFill>
              </a:rPr>
              <a:t>increase the capacity </a:t>
            </a:r>
            <a:r>
              <a:rPr lang="en-US" sz="3200" dirty="0"/>
              <a:t>by connecting multiple software or hardware entities in such a manner that they function as a single logical unit</a:t>
            </a:r>
          </a:p>
          <a:p>
            <a:pPr lvl="1">
              <a:buClr>
                <a:schemeClr val="tx1"/>
              </a:buClr>
            </a:pPr>
            <a:r>
              <a:rPr lang="en-US" sz="3200" dirty="0"/>
              <a:t>If a cluster requires more resources to improve its performance and provide high availability, then </a:t>
            </a:r>
            <a:r>
              <a:rPr lang="en-US" sz="3200" b="1" dirty="0">
                <a:solidFill>
                  <a:schemeClr val="bg1"/>
                </a:solidFill>
              </a:rPr>
              <a:t>the administrator can scale-out by adding more servers</a:t>
            </a:r>
            <a:r>
              <a:rPr lang="en-US" sz="3200" dirty="0"/>
              <a:t> to the cluster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Horizontal Scaling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BCB5365D-E2AE-4E55-A257-7608C30CF9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71251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BCB5365D-E2AE-4E55-A257-7608C30CF9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84EBF-10E5-427C-875E-C85E46AD1E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02000" y="1350428"/>
            <a:ext cx="6390000" cy="4957073"/>
          </a:xfrm>
        </p:spPr>
        <p:txBody>
          <a:bodyPr/>
          <a:lstStyle/>
          <a:p>
            <a:r>
              <a:rPr lang="en-US" sz="3000" dirty="0"/>
              <a:t>Cons:</a:t>
            </a:r>
          </a:p>
          <a:p>
            <a:pPr lvl="1"/>
            <a:r>
              <a:rPr lang="en-US" sz="3000" dirty="0"/>
              <a:t>It has a bigger footprint in the Data Center</a:t>
            </a:r>
          </a:p>
          <a:p>
            <a:pPr lvl="1"/>
            <a:r>
              <a:rPr lang="en-US" sz="3000" dirty="0"/>
              <a:t>Adds complexity to the system</a:t>
            </a:r>
          </a:p>
          <a:p>
            <a:pPr lvl="1"/>
            <a:r>
              <a:rPr lang="en-US" sz="3000" dirty="0"/>
              <a:t>Introduces data syncing problems</a:t>
            </a:r>
          </a:p>
          <a:p>
            <a:pPr lvl="1"/>
            <a:r>
              <a:rPr lang="en-US" sz="3000" dirty="0"/>
              <a:t>Dependent on the CAP theorem</a:t>
            </a:r>
          </a:p>
          <a:p>
            <a:pPr lvl="1"/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A1E119-E9A1-4CE3-963A-CFD2CA1A3D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6" y="1350429"/>
            <a:ext cx="5781000" cy="4957073"/>
          </a:xfrm>
        </p:spPr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Easy to upgrade</a:t>
            </a:r>
          </a:p>
          <a:p>
            <a:pPr lvl="1"/>
            <a:r>
              <a:rPr lang="en-US" dirty="0"/>
              <a:t>Resilience is improved due to the presence of discrete, multiple systems</a:t>
            </a:r>
          </a:p>
          <a:p>
            <a:pPr lvl="1"/>
            <a:r>
              <a:rPr lang="en-US" dirty="0"/>
              <a:t>Supports linear </a:t>
            </a:r>
            <a:br>
              <a:rPr lang="en-US" dirty="0"/>
            </a:br>
            <a:r>
              <a:rPr lang="en-US" dirty="0"/>
              <a:t>increases in capacity</a:t>
            </a:r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Horizontal Scaling Pros and Cons</a:t>
            </a:r>
          </a:p>
        </p:txBody>
      </p:sp>
    </p:spTree>
    <p:extLst>
      <p:ext uri="{BB962C8B-B14F-4D97-AF65-F5344CB8AC3E}">
        <p14:creationId xmlns:p14="http://schemas.microsoft.com/office/powerpoint/2010/main" val="225492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2CA67-4F00-496A-9B1B-EB9326262563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CAP Theorem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E3118B-BFBB-4B22-AEEF-645BC2C78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000" y="729000"/>
            <a:ext cx="3683925" cy="369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06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numCol="1"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400" dirty="0"/>
              <a:t>The CAP theorem states that a distributed system can deliver </a:t>
            </a:r>
            <a:r>
              <a:rPr lang="en-US" sz="3400" b="1" dirty="0">
                <a:solidFill>
                  <a:schemeClr val="bg1"/>
                </a:solidFill>
              </a:rPr>
              <a:t>only two of three </a:t>
            </a:r>
            <a:r>
              <a:rPr lang="en-US" sz="3400" dirty="0"/>
              <a:t>desired characteristics:</a:t>
            </a:r>
          </a:p>
          <a:p>
            <a:pPr lvl="1">
              <a:buClr>
                <a:schemeClr val="tx1"/>
              </a:buClr>
            </a:pPr>
            <a:r>
              <a:rPr lang="en-US" sz="3200" dirty="0"/>
              <a:t>Consistency</a:t>
            </a:r>
          </a:p>
          <a:p>
            <a:pPr lvl="1">
              <a:buClr>
                <a:schemeClr val="tx1"/>
              </a:buClr>
            </a:pPr>
            <a:r>
              <a:rPr lang="en-US" sz="3200" dirty="0"/>
              <a:t>Availability</a:t>
            </a:r>
          </a:p>
          <a:p>
            <a:pPr lvl="1">
              <a:buClr>
                <a:schemeClr val="tx1"/>
              </a:buClr>
            </a:pPr>
            <a:r>
              <a:rPr lang="en-US" sz="3200" dirty="0"/>
              <a:t>Partition tolerance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CAP Theorem?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BCB5365D-E2AE-4E55-A257-7608C30CF9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4364E8A9-9851-43F7-B7C5-D0B15383C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528999"/>
            <a:ext cx="4034896" cy="347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032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407CC0-5C66-421F-A0AB-8B438D0921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A0083BB-7DE0-4E4A-8E03-016D08037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CBED8B-FC99-4104-BC44-24EBCA510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000" y="1719000"/>
            <a:ext cx="6168923" cy="494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926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numCol="1"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400" dirty="0"/>
              <a:t>Consistency </a:t>
            </a:r>
          </a:p>
          <a:p>
            <a:pPr lvl="1">
              <a:buClr>
                <a:schemeClr val="tx1"/>
              </a:buClr>
            </a:pPr>
            <a:r>
              <a:rPr lang="en-US" sz="3200" dirty="0"/>
              <a:t>All clients see the same data at the same time, no matter which node they connect to</a:t>
            </a:r>
          </a:p>
          <a:p>
            <a:pPr lvl="2">
              <a:buClr>
                <a:schemeClr val="tx1"/>
              </a:buClr>
            </a:pPr>
            <a:r>
              <a:rPr lang="en-US" sz="3000" dirty="0"/>
              <a:t>Whenever data is written to one node, it must be instantly forwarded or replicated to all the other nodes in the system before the write is deemed 'successful'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'CAP' in the CAP Theorem, Explained (1)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BCB5365D-E2AE-4E55-A257-7608C30CF9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335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numCol="1"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400" dirty="0"/>
              <a:t>Availability</a:t>
            </a:r>
          </a:p>
          <a:p>
            <a:pPr lvl="1">
              <a:buClr>
                <a:schemeClr val="tx1"/>
              </a:buClr>
            </a:pPr>
            <a:r>
              <a:rPr lang="en-US" sz="3200" dirty="0"/>
              <a:t>Any client making a request for data gets a response, even if one or more nodes are down</a:t>
            </a:r>
          </a:p>
          <a:p>
            <a:pPr>
              <a:buClr>
                <a:schemeClr val="tx1"/>
              </a:buClr>
            </a:pPr>
            <a:r>
              <a:rPr lang="en-US" sz="3400" dirty="0"/>
              <a:t>Partition tolerance</a:t>
            </a:r>
          </a:p>
          <a:p>
            <a:pPr lvl="1">
              <a:buClr>
                <a:schemeClr val="tx1"/>
              </a:buClr>
            </a:pPr>
            <a:r>
              <a:rPr lang="en-US" sz="3200" dirty="0"/>
              <a:t>The cluster must continue to work despite any number of communication breakdowns between nodes in the system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'CAP' in the CAP Theorem, Explained (2)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BCB5365D-E2AE-4E55-A257-7608C30CF9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52089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63" y="1191467"/>
            <a:ext cx="11807897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Relational and Non-Relational Database</a:t>
            </a:r>
            <a:endParaRPr lang="bg-BG" sz="3200" dirty="0"/>
          </a:p>
          <a:p>
            <a:pPr marL="446088" indent="-446088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Database Scalability</a:t>
            </a:r>
          </a:p>
          <a:p>
            <a:pPr marL="446088" indent="-446088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CAP Theorem</a:t>
            </a:r>
            <a:endParaRPr lang="bg-BG" sz="3200" dirty="0"/>
          </a:p>
          <a:p>
            <a:pPr marL="446088" indent="-446088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Distributed Systems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NoSQL database types</a:t>
            </a:r>
            <a:endParaRPr lang="bg-BG" sz="3200" dirty="0"/>
          </a:p>
          <a:p>
            <a:pPr marL="446088" indent="-446088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MongoDB Overview</a:t>
            </a:r>
            <a:endParaRPr lang="bg-BG" sz="3200" dirty="0"/>
          </a:p>
          <a:p>
            <a:pPr marL="446088" indent="-446088">
              <a:lnSpc>
                <a:spcPct val="100000"/>
              </a:lnSpc>
              <a:buFontTx/>
              <a:buAutoNum type="arabicPeriod"/>
            </a:pPr>
            <a:r>
              <a:rPr lang="en-US" sz="3200" dirty="0"/>
              <a:t>CRUD Operations</a:t>
            </a:r>
          </a:p>
        </p:txBody>
      </p:sp>
      <p:pic>
        <p:nvPicPr>
          <p:cNvPr id="5" name="Picture 4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8A4321C1-0DAC-40C4-A4A0-54B7CB9291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25266" y="1371600"/>
            <a:ext cx="3573092" cy="4385137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05E964A3-D103-45CF-B242-407AC2417D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7497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827FD3E-9EF0-4D89-AB0E-32C217C8A66B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Distributed Systems</a:t>
            </a:r>
            <a:endParaRPr lang="bg-BG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4AAE85-EED4-49DE-B267-4053F55DFC1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pic>
        <p:nvPicPr>
          <p:cNvPr id="10" name="Picture 9" descr="A picture containing electronics, honeycomb, circuit, keyboard&#10;&#10;Description automatically generated">
            <a:extLst>
              <a:ext uri="{FF2B5EF4-FFF2-40B4-BE49-F238E27FC236}">
                <a16:creationId xmlns:a16="http://schemas.microsoft.com/office/drawing/2014/main" id="{F6397708-2AFE-48CD-B84D-F52AC15578E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000" y="1809000"/>
            <a:ext cx="3060000" cy="172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09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numCol="1"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400" dirty="0"/>
              <a:t>A network that stores data on more than one physical or virtual machines at the same time</a:t>
            </a:r>
          </a:p>
          <a:p>
            <a:pPr>
              <a:buClr>
                <a:schemeClr val="tx1"/>
              </a:buClr>
            </a:pPr>
            <a:r>
              <a:rPr lang="en-US" sz="3400" dirty="0"/>
              <a:t>NoSQL databases are often distributed, and the data is stored on multiple computers</a:t>
            </a:r>
          </a:p>
          <a:p>
            <a:pPr marL="0" indent="0">
              <a:buClr>
                <a:schemeClr val="tx1"/>
              </a:buClr>
              <a:buNone/>
            </a:pPr>
            <a:endParaRPr lang="en-US" sz="3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Systems 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BCB5365D-E2AE-4E55-A257-7608C30CF9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1B5531-424E-4131-8C08-B708BE6F4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250" y="3744465"/>
            <a:ext cx="6637500" cy="276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288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3AB63-E175-4009-9207-A08E520FFC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8 fallacies are:</a:t>
            </a:r>
          </a:p>
          <a:p>
            <a:pPr lvl="1"/>
            <a:r>
              <a:rPr lang="en-US" sz="2800" dirty="0"/>
              <a:t>The network is reliable</a:t>
            </a:r>
          </a:p>
          <a:p>
            <a:pPr lvl="1"/>
            <a:r>
              <a:rPr lang="en-US" sz="2800" dirty="0"/>
              <a:t>Latency is zero</a:t>
            </a:r>
          </a:p>
          <a:p>
            <a:pPr lvl="1"/>
            <a:r>
              <a:rPr lang="en-US" sz="2800" dirty="0"/>
              <a:t>Bandwidth is infinite</a:t>
            </a:r>
          </a:p>
          <a:p>
            <a:pPr lvl="1"/>
            <a:r>
              <a:rPr lang="en-US" sz="2800" dirty="0"/>
              <a:t>The network is secure</a:t>
            </a:r>
          </a:p>
          <a:p>
            <a:pPr lvl="1"/>
            <a:r>
              <a:rPr lang="en-US" sz="2800" dirty="0"/>
              <a:t>Topology doesn’t change</a:t>
            </a:r>
          </a:p>
          <a:p>
            <a:pPr lvl="1"/>
            <a:r>
              <a:rPr lang="en-US" sz="2800" dirty="0"/>
              <a:t>There is one administrator</a:t>
            </a:r>
          </a:p>
          <a:p>
            <a:pPr lvl="1"/>
            <a:r>
              <a:rPr lang="en-US" sz="2800" dirty="0"/>
              <a:t>Transport cost is zero</a:t>
            </a:r>
          </a:p>
          <a:p>
            <a:pPr lvl="1"/>
            <a:r>
              <a:rPr lang="en-US" sz="2800" dirty="0"/>
              <a:t>The network is homogeneous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2CA67-4F00-496A-9B1B-EB932626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8 Fallacies of Distributed Systems</a:t>
            </a:r>
          </a:p>
        </p:txBody>
      </p:sp>
    </p:spTree>
    <p:extLst>
      <p:ext uri="{BB962C8B-B14F-4D97-AF65-F5344CB8AC3E}">
        <p14:creationId xmlns:p14="http://schemas.microsoft.com/office/powerpoint/2010/main" val="26659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18C873-D9C6-438D-9FD6-ABF8102BBE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2F1097-B8CC-4547-8D67-A0A527AD9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6000" y="1136840"/>
            <a:ext cx="8080639" cy="561965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CF54C88-D107-41B9-908E-DE8EC4B73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Cats and Fallacies</a:t>
            </a:r>
          </a:p>
        </p:txBody>
      </p:sp>
    </p:spTree>
    <p:extLst>
      <p:ext uri="{BB962C8B-B14F-4D97-AF65-F5344CB8AC3E}">
        <p14:creationId xmlns:p14="http://schemas.microsoft.com/office/powerpoint/2010/main" val="243706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779F932-A895-4893-B57D-2E1A7D791CFF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15108" y="4869000"/>
            <a:ext cx="10961783" cy="768084"/>
          </a:xfrm>
        </p:spPr>
        <p:txBody>
          <a:bodyPr/>
          <a:lstStyle/>
          <a:p>
            <a:r>
              <a:rPr lang="en-US" dirty="0" smtClean="0"/>
              <a:t>Key-Value Databases</a:t>
            </a:r>
            <a:endParaRPr lang="bg-BG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1AB001-3B7F-40C7-841D-99C20EA4AE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23700" y="646271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4379E9-3063-4C1A-9A15-C67CFBF05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3500" y="1220916"/>
            <a:ext cx="2925000" cy="292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299534-D861-4BEB-9DF8-600BEE221A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Key-value databases work by storing and managing associative arrays</a:t>
            </a:r>
          </a:p>
          <a:p>
            <a:pPr lvl="1"/>
            <a:r>
              <a:rPr lang="en-US" dirty="0"/>
              <a:t>Keys serve as a unique identifier </a:t>
            </a:r>
            <a:br>
              <a:rPr lang="en-US" dirty="0"/>
            </a:br>
            <a:r>
              <a:rPr lang="en-US" dirty="0"/>
              <a:t>to retrieve an associated value</a:t>
            </a:r>
          </a:p>
          <a:p>
            <a:pPr lvl="1"/>
            <a:r>
              <a:rPr lang="en-US" dirty="0"/>
              <a:t>Values can be anything from simple</a:t>
            </a:r>
            <a:br>
              <a:rPr lang="en-US" dirty="0"/>
            </a:br>
            <a:r>
              <a:rPr lang="en-US" dirty="0"/>
              <a:t>objects, like integers or strings,</a:t>
            </a:r>
            <a:br>
              <a:rPr lang="en-US" dirty="0"/>
            </a:br>
            <a:r>
              <a:rPr lang="en-US" dirty="0"/>
              <a:t> to more complex objects</a:t>
            </a:r>
          </a:p>
          <a:p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95239B-9027-4DE0-ACF3-BB4558DFA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Key-Value Databases</a:t>
            </a:r>
            <a:endParaRPr lang="bg-BG" dirty="0"/>
          </a:p>
        </p:txBody>
      </p:sp>
      <p:pic>
        <p:nvPicPr>
          <p:cNvPr id="3074" name="Picture 2" descr="Diagram showing an example of data stored as key-value pairs in DynamoDB">
            <a:extLst>
              <a:ext uri="{FF2B5EF4-FFF2-40B4-BE49-F238E27FC236}">
                <a16:creationId xmlns:a16="http://schemas.microsoft.com/office/drawing/2014/main" id="{8A397103-A791-4AE2-A54F-5E33F6170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000" y="2112426"/>
            <a:ext cx="5103123" cy="310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083D7F-97A1-4947-BBC2-942EDFF6A4F3}"/>
              </a:ext>
            </a:extLst>
          </p:cNvPr>
          <p:cNvSpPr txBox="1"/>
          <p:nvPr/>
        </p:nvSpPr>
        <p:spPr>
          <a:xfrm>
            <a:off x="10021249" y="5322036"/>
            <a:ext cx="1987249" cy="332125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360363" indent="-360363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/>
            </a:lvl1pPr>
            <a:lvl2pPr marL="803275" lvl="1" indent="-360363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/>
            </a:lvl2pPr>
            <a:lvl3pPr marL="1255713" indent="-360363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/>
            </a:lvl3pPr>
            <a:lvl4pPr marL="1700213" indent="-35242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058988" indent="-266700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indent="0">
              <a:buNone/>
            </a:pPr>
            <a:r>
              <a:rPr lang="en-US" sz="1600" dirty="0"/>
              <a:t>Example: DynomoDB</a:t>
            </a:r>
          </a:p>
        </p:txBody>
      </p:sp>
    </p:spTree>
    <p:extLst>
      <p:ext uri="{BB962C8B-B14F-4D97-AF65-F5344CB8AC3E}">
        <p14:creationId xmlns:p14="http://schemas.microsoft.com/office/powerpoint/2010/main" val="401552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633E04-EB7F-4151-86EE-0B4457B849FB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514175"/>
          </a:xfrm>
        </p:spPr>
        <p:txBody>
          <a:bodyPr/>
          <a:lstStyle/>
          <a:p>
            <a:r>
              <a:rPr lang="en-US" sz="5400" dirty="0"/>
              <a:t>Document-Oriented </a:t>
            </a:r>
            <a:br>
              <a:rPr lang="en-US" sz="5400" dirty="0"/>
            </a:br>
            <a:r>
              <a:rPr lang="en-US" sz="5400" dirty="0"/>
              <a:t>Databases</a:t>
            </a:r>
            <a:endParaRPr lang="bg-BG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A39D21-5C70-48B8-AC39-C0C0E5550A3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6D55B93A-1935-46DC-A610-1EAA7CDB0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450" y="1449000"/>
            <a:ext cx="2285100" cy="228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396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16817E-875A-4DAE-9008-074F695F69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6BDF43-C5BA-4155-9E8C-6153FDA6EE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440598" cy="5382875"/>
          </a:xfrm>
        </p:spPr>
        <p:txBody>
          <a:bodyPr>
            <a:normAutofit/>
          </a:bodyPr>
          <a:lstStyle/>
          <a:p>
            <a:r>
              <a:rPr lang="en-US" sz="3200" dirty="0"/>
              <a:t>Document-oriented databases, or document stores, are NoSQL databases that store data in the form of documents</a:t>
            </a:r>
          </a:p>
          <a:p>
            <a:pPr lvl="1"/>
            <a:r>
              <a:rPr lang="en-US" sz="3200" dirty="0"/>
              <a:t>Document stores are a type of key-value store:</a:t>
            </a:r>
          </a:p>
          <a:p>
            <a:pPr lvl="2"/>
            <a:r>
              <a:rPr lang="en-US" sz="3200" dirty="0"/>
              <a:t>Each document has a unique identifier</a:t>
            </a:r>
          </a:p>
          <a:p>
            <a:pPr lvl="2"/>
            <a:r>
              <a:rPr lang="en-US" sz="3200" dirty="0"/>
              <a:t>Document itself serves as the value</a:t>
            </a:r>
          </a:p>
          <a:p>
            <a:pPr lvl="1"/>
            <a:r>
              <a:rPr lang="en-US" sz="3200" dirty="0"/>
              <a:t>Usually stored as JSON, XML,</a:t>
            </a:r>
            <a:br>
              <a:rPr lang="en-US" sz="3200" dirty="0"/>
            </a:br>
            <a:r>
              <a:rPr lang="en-US" sz="3200" dirty="0"/>
              <a:t>Proto-Buff, etc.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EB4B1E8-7600-422C-9689-98C54E966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Document-Oriented</a:t>
            </a:r>
            <a:r>
              <a:rPr lang="en-US" sz="3200" dirty="0"/>
              <a:t> </a:t>
            </a:r>
            <a:r>
              <a:rPr lang="en-US" sz="4000" dirty="0"/>
              <a:t>Databases</a:t>
            </a: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56CC76-8C4D-4225-8838-03DD5BCF9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000" y="4374000"/>
            <a:ext cx="4406170" cy="200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44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84DD-6520-4F46-A8EE-7772C5CE2F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26D31-D6F3-4598-BDB2-0E4E3DE9AD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/>
              <a:t>A </a:t>
            </a:r>
            <a:r>
              <a:rPr lang="en-US" b="1" dirty="0"/>
              <a:t>replica</a:t>
            </a:r>
            <a:r>
              <a:rPr lang="en-US" dirty="0"/>
              <a:t> set is a group of </a:t>
            </a:r>
            <a:r>
              <a:rPr lang="en-US" dirty="0" err="1"/>
              <a:t>mongod</a:t>
            </a:r>
            <a:r>
              <a:rPr lang="en-US" dirty="0"/>
              <a:t> instances that maintain the same data set</a:t>
            </a:r>
          </a:p>
          <a:p>
            <a:pPr>
              <a:buClr>
                <a:schemeClr val="tx1"/>
              </a:buClr>
            </a:pPr>
            <a:r>
              <a:rPr lang="en-US" dirty="0"/>
              <a:t>If the primary is unavailable, an eligible secondary will hold an election to elect itself the new primary</a:t>
            </a:r>
          </a:p>
          <a:p>
            <a:pPr>
              <a:buClr>
                <a:schemeClr val="tx1"/>
              </a:buClr>
            </a:pPr>
            <a:r>
              <a:rPr lang="en-US" dirty="0"/>
              <a:t>All reads and writes happen from the primary (configurable)</a:t>
            </a:r>
          </a:p>
          <a:p>
            <a:endParaRPr lang="bg-BG" dirty="0"/>
          </a:p>
          <a:p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009202A-515D-4711-96CB-97CA43D67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Replication</a:t>
            </a:r>
            <a:endParaRPr lang="bg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C7C1AF-821B-4675-AC08-564505B20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000" y="4560652"/>
            <a:ext cx="5310000" cy="2106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52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84DD-6520-4F46-A8EE-7772C5CE2F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26D31-D6F3-4598-BDB2-0E4E3DE9AD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Sharding</a:t>
            </a:r>
            <a:r>
              <a:rPr lang="en-US" dirty="0"/>
              <a:t> is a method for distributing data across multiple machines</a:t>
            </a:r>
            <a:endParaRPr lang="bg-BG" dirty="0"/>
          </a:p>
          <a:p>
            <a:pPr>
              <a:buClr>
                <a:schemeClr val="tx1"/>
              </a:buClr>
            </a:pPr>
            <a:r>
              <a:rPr lang="en-US" dirty="0"/>
              <a:t>MongoDB uses sharding to support deployments with very large data sets and high throughput operations</a:t>
            </a:r>
          </a:p>
          <a:p>
            <a:r>
              <a:rPr lang="en-US" dirty="0"/>
              <a:t>Database systems with large data sets or high throughput applications can challenge the capacity of a single server</a:t>
            </a:r>
          </a:p>
          <a:p>
            <a:endParaRPr lang="bg-BG" dirty="0"/>
          </a:p>
          <a:p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009202A-515D-4711-96CB-97CA43D67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Sharding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0840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bg-BG" sz="4000" b="1" dirty="0"/>
          </a:p>
          <a:p>
            <a:pPr marL="0" indent="0" algn="ctr">
              <a:buNone/>
            </a:pPr>
            <a:r>
              <a:rPr lang="en-US" sz="8800" b="1" u="sng" dirty="0">
                <a:solidFill>
                  <a:schemeClr val="bg1"/>
                </a:solidFill>
              </a:rPr>
              <a:t>sli.do</a:t>
            </a:r>
            <a:endParaRPr lang="bg-BG" sz="7200" b="1" u="sng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11500" b="1" dirty="0"/>
              <a:t>#csharp-</a:t>
            </a:r>
            <a:r>
              <a:rPr lang="en-US" sz="11500" b="1" dirty="0" err="1"/>
              <a:t>db</a:t>
            </a:r>
            <a:endParaRPr lang="en-US" sz="11500" dirty="0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451DFC76-3C62-4BC9-9A9F-75AF67D346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015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7ECC1B-1F4A-4D4C-909F-D7DCB26C62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A576B-884F-49EE-80F9-FCD6F4803B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MongoDB</a:t>
            </a:r>
            <a:r>
              <a:rPr lang="en-US" dirty="0">
                <a:solidFill>
                  <a:schemeClr val="bg1"/>
                </a:solidFill>
              </a:rPr>
              <a:t> </a:t>
            </a:r>
            <a:r>
              <a:rPr lang="en-US" b="1" dirty="0">
                <a:solidFill>
                  <a:schemeClr val="bg1"/>
                </a:solidFill>
              </a:rPr>
              <a:t>sharded cluster </a:t>
            </a:r>
            <a:r>
              <a:rPr lang="en-US" dirty="0"/>
              <a:t>consists of the following components: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Shard</a:t>
            </a:r>
            <a:r>
              <a:rPr lang="en-US" dirty="0"/>
              <a:t> – each contains</a:t>
            </a:r>
            <a:br>
              <a:rPr lang="en-US" dirty="0"/>
            </a:br>
            <a:r>
              <a:rPr lang="en-US" dirty="0"/>
              <a:t>a subset of the sharded data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Mongos</a:t>
            </a:r>
            <a:r>
              <a:rPr lang="en-US" dirty="0"/>
              <a:t> - a query router, providing</a:t>
            </a:r>
            <a:br>
              <a:rPr lang="en-US" dirty="0"/>
            </a:br>
            <a:r>
              <a:rPr lang="en-US" dirty="0"/>
              <a:t>an interface between client </a:t>
            </a:r>
            <a:br>
              <a:rPr lang="en-US" dirty="0"/>
            </a:br>
            <a:r>
              <a:rPr lang="en-US" dirty="0"/>
              <a:t>applications and the sharded cluster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Config Servers </a:t>
            </a:r>
            <a:r>
              <a:rPr lang="en-US" dirty="0"/>
              <a:t>- store metadata</a:t>
            </a:r>
            <a:br>
              <a:rPr lang="en-US" dirty="0"/>
            </a:br>
            <a:r>
              <a:rPr lang="en-US" dirty="0"/>
              <a:t>and configuration settings for the cluster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F55F8B-F87D-4585-A1E9-604ACC27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Sharded Cluster</a:t>
            </a:r>
            <a:endParaRPr lang="bg-BG" dirty="0"/>
          </a:p>
        </p:txBody>
      </p:sp>
      <p:sp>
        <p:nvSpPr>
          <p:cNvPr id="5" name="AutoShape 2" descr="Diagram of a sample sharded cluster for production purposes.  Contains exactly 3 config servers, 2 or more ``mongos`` query routers, and at least 2 shards. The shards are replica sets.">
            <a:extLst>
              <a:ext uri="{FF2B5EF4-FFF2-40B4-BE49-F238E27FC236}">
                <a16:creationId xmlns:a16="http://schemas.microsoft.com/office/drawing/2014/main" id="{2595441A-00E8-43FC-BC9F-A2C4E83D66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99CF893-74EE-41CD-AEC2-DED1A9280BC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1000" y="2079000"/>
            <a:ext cx="5421000" cy="384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418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179F4E-D809-4DBC-9757-FF989E7B88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A3AD47-39F5-4E9D-B47B-FC1BED4D9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Sharding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9E6169-F6A0-4480-98C1-87324DD38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398" y="1125210"/>
            <a:ext cx="8381204" cy="563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667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8072A3-E583-4309-884B-3E326EBB2A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AB862BA-3EA3-485C-84DE-2CC541A83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CDACC8-B937-484F-BBF1-78F0FE4A9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000" y="1764000"/>
            <a:ext cx="6209998" cy="453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78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A429984-745B-4283-883D-C6752257E796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15108" y="4869000"/>
            <a:ext cx="10961783" cy="768084"/>
          </a:xfrm>
        </p:spPr>
        <p:txBody>
          <a:bodyPr/>
          <a:lstStyle/>
          <a:p>
            <a:r>
              <a:rPr lang="en-US" sz="5400" dirty="0"/>
              <a:t>Columnar</a:t>
            </a:r>
            <a:r>
              <a:rPr lang="en-US" sz="4400" dirty="0"/>
              <a:t> </a:t>
            </a:r>
            <a:r>
              <a:rPr lang="en-US" sz="5400" dirty="0"/>
              <a:t>Databases</a:t>
            </a:r>
            <a:endParaRPr lang="bg-BG" dirty="0"/>
          </a:p>
        </p:txBody>
      </p:sp>
      <p:pic>
        <p:nvPicPr>
          <p:cNvPr id="5" name="Picture 4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C1DE4F63-2C69-4EAC-93A0-ACDC036FAFD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1750" y="1674000"/>
            <a:ext cx="1948500" cy="194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17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16817E-875A-4DAE-9008-074F695F69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6BDF43-C5BA-4155-9E8C-6153FDA6EE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3400" dirty="0"/>
              <a:t>Columnar databases, are database systems that store data in columns</a:t>
            </a:r>
          </a:p>
          <a:p>
            <a:pPr lvl="1"/>
            <a:r>
              <a:rPr lang="en-US" sz="3200" dirty="0"/>
              <a:t>Each column is stored in a separate file or region in the system’s storage</a:t>
            </a:r>
          </a:p>
          <a:p>
            <a:pPr lvl="1"/>
            <a:r>
              <a:rPr lang="en-US" sz="3200" dirty="0"/>
              <a:t>Examples of columnar databases are</a:t>
            </a:r>
            <a:br>
              <a:rPr lang="en-US" sz="3200" dirty="0"/>
            </a:br>
            <a:r>
              <a:rPr lang="en-US" sz="3200" dirty="0"/>
              <a:t>Cassandra, </a:t>
            </a:r>
            <a:r>
              <a:rPr lang="en-GB" b="0" i="0" u="none" strike="noStrike" dirty="0">
                <a:solidFill>
                  <a:srgbClr val="1F3D5C"/>
                </a:solidFill>
                <a:effectLst/>
                <a:latin typeface="AmazonEmber"/>
              </a:rPr>
              <a:t>Hbase, </a:t>
            </a:r>
            <a:r>
              <a:rPr lang="en-GB" b="0" i="0" u="none" strike="noStrike" dirty="0">
                <a:solidFill>
                  <a:srgbClr val="1F3D5C"/>
                </a:solidFill>
                <a:effectLst/>
                <a:latin typeface="AmazonEmberLight"/>
              </a:rPr>
              <a:t>Redshift</a:t>
            </a:r>
            <a:r>
              <a:rPr lang="en-GB" u="none" strike="noStrike" dirty="0">
                <a:solidFill>
                  <a:srgbClr val="1F3D5C"/>
                </a:solidFill>
                <a:latin typeface="AmazonEmber"/>
              </a:rPr>
              <a:t>, etc.</a:t>
            </a:r>
            <a:endParaRPr lang="en-GB" b="0" i="0" dirty="0">
              <a:solidFill>
                <a:srgbClr val="1F3D5C"/>
              </a:solidFill>
              <a:effectLst/>
              <a:latin typeface="AmazonEmberLigh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EB4B1E8-7600-422C-9689-98C54E966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Columnar</a:t>
            </a:r>
            <a:r>
              <a:rPr lang="en-US" sz="3200" dirty="0"/>
              <a:t> </a:t>
            </a:r>
            <a:r>
              <a:rPr lang="en-US" sz="4000" dirty="0"/>
              <a:t>Databases</a:t>
            </a:r>
            <a:endParaRPr lang="en-US" sz="3200" dirty="0"/>
          </a:p>
        </p:txBody>
      </p:sp>
      <p:pic>
        <p:nvPicPr>
          <p:cNvPr id="1026" name="Picture 2" descr="Introducing Snel: a columnar database featuring Just-In-Time query ...">
            <a:extLst>
              <a:ext uri="{FF2B5EF4-FFF2-40B4-BE49-F238E27FC236}">
                <a16:creationId xmlns:a16="http://schemas.microsoft.com/office/drawing/2014/main" id="{FE057A08-9A4E-4FC3-912C-A3C3496AA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144" y="3100417"/>
            <a:ext cx="5185856" cy="3555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1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16817E-875A-4DAE-9008-074F695F69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6BDF43-C5BA-4155-9E8C-6153FDA6EE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benefits of column store databases include faster performance in load, search, and aggregate functions</a:t>
            </a:r>
          </a:p>
          <a:p>
            <a:r>
              <a:rPr lang="en-US" dirty="0"/>
              <a:t>Column-oriented organizations are more efficient when an aggregate needs to be computed over many rows but only for a notably smaller subset of all columns of data</a:t>
            </a:r>
          </a:p>
          <a:p>
            <a:r>
              <a:rPr lang="en-US" sz="3200" dirty="0"/>
              <a:t>Not efficient when many columns of a row are required at the same time</a:t>
            </a:r>
            <a:endParaRPr lang="en-GB" b="0" i="0" dirty="0">
              <a:solidFill>
                <a:srgbClr val="1F3D5C"/>
              </a:solidFill>
              <a:effectLst/>
              <a:latin typeface="AmazonEmberLigh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EB4B1E8-7600-422C-9689-98C54E966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Columnar</a:t>
            </a:r>
            <a:r>
              <a:rPr lang="en-US" sz="3200" dirty="0"/>
              <a:t> </a:t>
            </a:r>
            <a:r>
              <a:rPr lang="en-US" sz="4000" dirty="0"/>
              <a:t>Databases (2)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857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A52C47-1B38-497F-95A6-0F00CB8D1D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2844CA-76B9-4C07-AA42-47C9A9968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Columnar Databases (3)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F9CD95-4563-4F94-911B-F86E92630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000" y="1449000"/>
            <a:ext cx="5933791" cy="520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700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198913-FD90-45E1-A22E-C85237B114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64689-E11F-41EF-BA2F-8E1FCBE645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Generally considered AP (in CAP)</a:t>
            </a:r>
          </a:p>
          <a:p>
            <a:r>
              <a:rPr lang="en-US" dirty="0"/>
              <a:t>Every node in the cluster has the same role. There is no single point of failure. </a:t>
            </a:r>
          </a:p>
          <a:p>
            <a:r>
              <a:rPr lang="en-US" dirty="0"/>
              <a:t>Data is distributed across the cluster (so each node contains different data)</a:t>
            </a:r>
          </a:p>
          <a:p>
            <a:r>
              <a:rPr lang="en-US" dirty="0"/>
              <a:t>Failed nodes can be replaced with no downtime.</a:t>
            </a:r>
          </a:p>
          <a:p>
            <a:r>
              <a:rPr lang="en-US" dirty="0"/>
              <a:t>Eventually consistent (configurable)</a:t>
            </a:r>
          </a:p>
          <a:p>
            <a:r>
              <a:rPr lang="en-US" dirty="0"/>
              <a:t>Uses CQL for queries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6E82217-D13E-40CD-85D0-F83F19111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Cassandra</a:t>
            </a:r>
          </a:p>
        </p:txBody>
      </p:sp>
    </p:spTree>
    <p:extLst>
      <p:ext uri="{BB962C8B-B14F-4D97-AF65-F5344CB8AC3E}">
        <p14:creationId xmlns:p14="http://schemas.microsoft.com/office/powerpoint/2010/main" val="396860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58576B-EB01-425C-8463-DB160754DE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A029481-DDA6-4ADB-8BBE-E79449566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Cassandra (2)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37FC2E-FAB8-4F48-8D9B-6967E3047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000" y="1359000"/>
            <a:ext cx="5651090" cy="503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557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198913-FD90-45E1-A22E-C85237B114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64689-E11F-41EF-BA2F-8E1FCBE645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Discord </a:t>
            </a:r>
            <a:r>
              <a:rPr lang="en-US" dirty="0"/>
              <a:t>switched to Cassandra to store billions of messages from MongoDB in November, 2015</a:t>
            </a:r>
          </a:p>
          <a:p>
            <a:r>
              <a:rPr lang="en-US" b="1" dirty="0"/>
              <a:t>Netflix </a:t>
            </a:r>
            <a:r>
              <a:rPr lang="en-US" dirty="0"/>
              <a:t>uses Cassandra as their back-end database for their streaming services</a:t>
            </a:r>
          </a:p>
          <a:p>
            <a:r>
              <a:rPr lang="fr-FR" b="1" dirty="0"/>
              <a:t>Apple</a:t>
            </a:r>
            <a:r>
              <a:rPr lang="fr-FR" dirty="0"/>
              <a:t> uses 100,000 Cassandra nodes</a:t>
            </a:r>
            <a:endParaRPr lang="en-US" dirty="0"/>
          </a:p>
          <a:p>
            <a:r>
              <a:rPr lang="en-US" b="1" dirty="0"/>
              <a:t>Uber</a:t>
            </a:r>
            <a:r>
              <a:rPr lang="en-US" dirty="0"/>
              <a:t> uses Cassandra to store around 10,000 features</a:t>
            </a:r>
          </a:p>
          <a:p>
            <a:r>
              <a:rPr lang="en-US" dirty="0"/>
              <a:t>Many more applications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6E82217-D13E-40CD-85D0-F83F19111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Cassandra Usage</a:t>
            </a:r>
          </a:p>
        </p:txBody>
      </p:sp>
    </p:spTree>
    <p:extLst>
      <p:ext uri="{BB962C8B-B14F-4D97-AF65-F5344CB8AC3E}">
        <p14:creationId xmlns:p14="http://schemas.microsoft.com/office/powerpoint/2010/main" val="661815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018A3-9036-47E3-A566-02D2075774D5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115554" y="4680975"/>
            <a:ext cx="11960892" cy="768084"/>
          </a:xfrm>
        </p:spPr>
        <p:txBody>
          <a:bodyPr/>
          <a:lstStyle/>
          <a:p>
            <a:r>
              <a:rPr lang="en-US" dirty="0"/>
              <a:t>Relational and Non-Relational Databases</a:t>
            </a:r>
          </a:p>
        </p:txBody>
      </p:sp>
      <p:grpSp>
        <p:nvGrpSpPr>
          <p:cNvPr id="5" name="Групиране 4"/>
          <p:cNvGrpSpPr/>
          <p:nvPr/>
        </p:nvGrpSpPr>
        <p:grpSpPr>
          <a:xfrm>
            <a:off x="4309053" y="1929600"/>
            <a:ext cx="3429893" cy="1606800"/>
            <a:chOff x="2666107" y="1905000"/>
            <a:chExt cx="6487834" cy="28194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897FB46-7053-46F4-AD0F-0E75BD8EC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8198" y="2167128"/>
              <a:ext cx="2295743" cy="229514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82A441-3B6D-4DA6-A174-F8914FA73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6107" y="1905000"/>
              <a:ext cx="2820134" cy="281940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EB64338-416B-4156-A923-2438DA5A7D5A}"/>
                </a:ext>
              </a:extLst>
            </p:cNvPr>
            <p:cNvSpPr/>
            <p:nvPr/>
          </p:nvSpPr>
          <p:spPr>
            <a:xfrm>
              <a:off x="5253542" y="2967335"/>
              <a:ext cx="1684918" cy="162013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VS</a:t>
              </a:r>
            </a:p>
          </p:txBody>
        </p:sp>
      </p:grpSp>
      <p:sp>
        <p:nvSpPr>
          <p:cNvPr id="8" name="Subtitle 7">
            <a:extLst>
              <a:ext uri="{FF2B5EF4-FFF2-40B4-BE49-F238E27FC236}">
                <a16:creationId xmlns:a16="http://schemas.microsoft.com/office/drawing/2014/main" id="{F0E3B05B-DCCA-400F-A84F-99EF3E2C6692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Differences and Examples</a:t>
            </a:r>
          </a:p>
        </p:txBody>
      </p:sp>
    </p:spTree>
    <p:extLst>
      <p:ext uri="{BB962C8B-B14F-4D97-AF65-F5344CB8AC3E}">
        <p14:creationId xmlns:p14="http://schemas.microsoft.com/office/powerpoint/2010/main" val="321596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2CA67-4F00-496A-9B1B-EB9326262563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Graph Database</a:t>
            </a:r>
          </a:p>
        </p:txBody>
      </p:sp>
      <p:pic>
        <p:nvPicPr>
          <p:cNvPr id="7" name="Picture 6" descr="A close up of a light&#10;&#10;Description automatically generated">
            <a:extLst>
              <a:ext uri="{FF2B5EF4-FFF2-40B4-BE49-F238E27FC236}">
                <a16:creationId xmlns:a16="http://schemas.microsoft.com/office/drawing/2014/main" id="{54C02298-3924-462B-844E-E7043A0B2C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288" y="1584000"/>
            <a:ext cx="2425424" cy="238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70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A4C2B-B9F2-4C92-B452-BC76B84D4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Allow simple and fast retrieval of complex hierarchical structures that are difficult to model in relational systems</a:t>
            </a:r>
          </a:p>
          <a:p>
            <a:r>
              <a:rPr lang="en-US" dirty="0"/>
              <a:t>No universal query language is present for graph databases (like SQL). Each database has own implementation of queries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566B1B-068E-4057-BB92-9C0C4C58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Graph Database?</a:t>
            </a:r>
          </a:p>
        </p:txBody>
      </p:sp>
    </p:spTree>
    <p:extLst>
      <p:ext uri="{BB962C8B-B14F-4D97-AF65-F5344CB8AC3E}">
        <p14:creationId xmlns:p14="http://schemas.microsoft.com/office/powerpoint/2010/main" val="313213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FED3F8-0C3E-4BBC-B44E-11F323A28B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graph database contains a collection of nodes and edges</a:t>
            </a:r>
          </a:p>
          <a:p>
            <a:pPr lvl="1"/>
            <a:r>
              <a:rPr lang="en-US" dirty="0"/>
              <a:t> A node represents an object</a:t>
            </a:r>
          </a:p>
          <a:p>
            <a:pPr lvl="1"/>
            <a:r>
              <a:rPr lang="en-US" dirty="0"/>
              <a:t>An edge represents the connection or relationship between two objects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1DBCCBC-02D0-4EA6-BA36-B1038C9BD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Graph Database? (2)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5AF92D-4562-46B4-BED6-B23F72597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000" y="3159000"/>
            <a:ext cx="7081800" cy="345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93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735017-D753-4EB6-A761-870B378D39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04DB4-8669-4DC7-866B-5E20A04A76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Each node is identified by a unique identifier that expresses key- value pairs</a:t>
            </a:r>
          </a:p>
          <a:p>
            <a:r>
              <a:rPr lang="en-US" dirty="0"/>
              <a:t>Each edge is defined by a unique identifier that details a starting or ending node, along with a set of properties</a:t>
            </a:r>
          </a:p>
          <a:p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D65B1E-BCFE-48B9-88D2-851DE9598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Graph Database? (3)</a:t>
            </a:r>
            <a:endParaRPr lang="bg-BG" dirty="0"/>
          </a:p>
        </p:txBody>
      </p:sp>
      <p:pic>
        <p:nvPicPr>
          <p:cNvPr id="7170" name="Picture 2" descr="What is NoSQL? NoSQL Features, Types, What is, Advantages | Graph ...">
            <a:extLst>
              <a:ext uri="{FF2B5EF4-FFF2-40B4-BE49-F238E27FC236}">
                <a16:creationId xmlns:a16="http://schemas.microsoft.com/office/drawing/2014/main" id="{21375A27-3C7E-4DDB-BEDE-58D79DD51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000" y="3750672"/>
            <a:ext cx="3600000" cy="2904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036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2CA67-4F00-496A-9B1B-EB9326262563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MongoDB Overview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A640A6-B337-48DB-B580-88A985909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755" y="1764000"/>
            <a:ext cx="3008489" cy="2082835"/>
          </a:xfrm>
          <a:prstGeom prst="rect">
            <a:avLst/>
          </a:prstGeom>
        </p:spPr>
      </p:pic>
      <p:sp>
        <p:nvSpPr>
          <p:cNvPr id="9" name="Subtitle 8">
            <a:extLst>
              <a:ext uri="{FF2B5EF4-FFF2-40B4-BE49-F238E27FC236}">
                <a16:creationId xmlns:a16="http://schemas.microsoft.com/office/drawing/2014/main" id="{646A15F8-E56B-4EDF-89D9-3DE0DD7A2D58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/>
              <a:t>Installation, Configuration, Startup</a:t>
            </a:r>
          </a:p>
        </p:txBody>
      </p:sp>
    </p:spTree>
    <p:extLst>
      <p:ext uri="{BB962C8B-B14F-4D97-AF65-F5344CB8AC3E}">
        <p14:creationId xmlns:p14="http://schemas.microsoft.com/office/powerpoint/2010/main" val="421216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3CE5FF-D343-4E10-B898-852B07D47B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6000" y="1329234"/>
            <a:ext cx="11818096" cy="5528766"/>
          </a:xfrm>
        </p:spPr>
        <p:txBody>
          <a:bodyPr/>
          <a:lstStyle/>
          <a:p>
            <a:r>
              <a:rPr lang="en-US" dirty="0"/>
              <a:t>MongoDB is a </a:t>
            </a:r>
            <a:r>
              <a:rPr lang="en-US" b="1" dirty="0">
                <a:solidFill>
                  <a:schemeClr val="bg1"/>
                </a:solidFill>
              </a:rPr>
              <a:t>document database</a:t>
            </a:r>
          </a:p>
          <a:p>
            <a:r>
              <a:rPr lang="en-US" dirty="0"/>
              <a:t>It stores data in flexible, </a:t>
            </a:r>
            <a:r>
              <a:rPr lang="en-US" b="1" dirty="0">
                <a:solidFill>
                  <a:schemeClr val="bg1"/>
                </a:solidFill>
              </a:rPr>
              <a:t>JSON-like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documents</a:t>
            </a:r>
          </a:p>
          <a:p>
            <a:r>
              <a:rPr lang="en-US" dirty="0"/>
              <a:t>The document model maps to the</a:t>
            </a:r>
            <a:br>
              <a:rPr lang="en-US" dirty="0"/>
            </a:br>
            <a:r>
              <a:rPr lang="en-US" dirty="0"/>
              <a:t>objects in the application code,</a:t>
            </a:r>
            <a:br>
              <a:rPr lang="en-US" dirty="0"/>
            </a:br>
            <a:r>
              <a:rPr lang="en-US" dirty="0"/>
              <a:t>making data easy to work with</a:t>
            </a:r>
          </a:p>
          <a:p>
            <a:r>
              <a:rPr lang="en-US" dirty="0"/>
              <a:t>MongoDB is a </a:t>
            </a:r>
            <a:r>
              <a:rPr lang="en-US" b="1" dirty="0">
                <a:solidFill>
                  <a:schemeClr val="bg1"/>
                </a:solidFill>
              </a:rPr>
              <a:t>distributed database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at its core</a:t>
            </a:r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5C439FB-A1AD-472C-B88C-8BBE618A8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MongoDB?</a:t>
            </a:r>
            <a:endParaRPr lang="bg-BG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483A23D-B174-4712-AAD6-EEFD6BA3C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000" y="1359000"/>
            <a:ext cx="5010292" cy="48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4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881B5-79A8-4D33-87A4-744A54ACE5A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90463" y="1151122"/>
            <a:ext cx="11807897" cy="557035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Download from: </a:t>
            </a:r>
            <a:r>
              <a:rPr lang="en-US" dirty="0">
                <a:solidFill>
                  <a:schemeClr val="accent1"/>
                </a:solidFill>
                <a:hlinkClick r:id="rId2"/>
              </a:rPr>
              <a:t>https://www.mongodb.com/download-center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en-US" dirty="0"/>
              <a:t>When </a:t>
            </a:r>
            <a:r>
              <a:rPr lang="en-US" b="1" dirty="0">
                <a:solidFill>
                  <a:schemeClr val="bg1"/>
                </a:solidFill>
              </a:rPr>
              <a:t>installed</a:t>
            </a:r>
            <a:r>
              <a:rPr lang="en-US" dirty="0"/>
              <a:t>, MongoDB needs a </a:t>
            </a:r>
            <a:r>
              <a:rPr lang="en-US" b="1" dirty="0">
                <a:solidFill>
                  <a:schemeClr val="bg1"/>
                </a:solidFill>
              </a:rPr>
              <a:t>driver</a:t>
            </a:r>
          </a:p>
          <a:p>
            <a:pPr lvl="1"/>
            <a:r>
              <a:rPr lang="en-US" dirty="0"/>
              <a:t>One to use with Node.js, .NET, Java, etc..</a:t>
            </a:r>
            <a:endParaRPr lang="bg-BG" dirty="0"/>
          </a:p>
          <a:p>
            <a:pPr lvl="1"/>
            <a:r>
              <a:rPr lang="en-US" dirty="0"/>
              <a:t>MongoDB C#/.NET driver: </a:t>
            </a:r>
            <a:r>
              <a:rPr lang="en-US" dirty="0">
                <a:hlinkClick r:id="rId3"/>
              </a:rPr>
              <a:t>https://docs.mongodb.com/drivers/csharp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B3DB779-84BC-412A-9F91-58C8A1706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MongoDB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2AF47B8F-E5F9-4377-B242-0D3BB8E98E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353D7-B32E-43E0-A453-7A9B6A4573F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90463" y="1151122"/>
            <a:ext cx="11807897" cy="557035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Choose one of the many</a:t>
            </a:r>
          </a:p>
          <a:p>
            <a:r>
              <a:rPr lang="en-US" dirty="0"/>
              <a:t>For example:</a:t>
            </a:r>
          </a:p>
          <a:p>
            <a:pPr lvl="1"/>
            <a:r>
              <a:rPr lang="en-US" dirty="0" err="1"/>
              <a:t>Robo</a:t>
            </a:r>
            <a:r>
              <a:rPr lang="en-US" dirty="0"/>
              <a:t> 3T-&gt; </a:t>
            </a:r>
            <a:r>
              <a:rPr lang="en-US" dirty="0">
                <a:hlinkClick r:id="rId2"/>
              </a:rPr>
              <a:t>https://robomongo.org/download </a:t>
            </a:r>
            <a:endParaRPr lang="en-US" dirty="0"/>
          </a:p>
          <a:p>
            <a:pPr lvl="1"/>
            <a:r>
              <a:rPr lang="en-US" dirty="0" err="1"/>
              <a:t>NoSQLBooster</a:t>
            </a:r>
            <a:r>
              <a:rPr lang="en-US" dirty="0"/>
              <a:t>-&gt;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hlinkClick r:id="rId3"/>
              </a:rPr>
              <a:t>https://nosqlbooster.com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Compass -&gt; </a:t>
            </a:r>
            <a:r>
              <a:rPr lang="en-US" dirty="0">
                <a:hlinkClick r:id="rId4"/>
              </a:rPr>
              <a:t>https://www.mongodb.com/products/compass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5FDCCE-DDD5-49CD-90D3-A009889ED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MongoDB GUI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8704C3B7-11AB-437E-84ED-6C09CEFC25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201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89FC4-E420-4C97-95E7-D070EBE02FA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90463" y="1151122"/>
            <a:ext cx="11807897" cy="5570355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dirty="0"/>
              <a:t>Start the shell from </a:t>
            </a:r>
            <a:r>
              <a:rPr lang="en-US" dirty="0">
                <a:solidFill>
                  <a:srgbClr val="234465"/>
                </a:solidFill>
              </a:rPr>
              <a:t>a</a:t>
            </a:r>
            <a:r>
              <a:rPr lang="en-US" dirty="0"/>
              <a:t> </a:t>
            </a:r>
            <a:r>
              <a:rPr lang="en-US" b="1" dirty="0">
                <a:solidFill>
                  <a:srgbClr val="F2A40D"/>
                </a:solidFill>
              </a:rPr>
              <a:t>CLI</a:t>
            </a:r>
          </a:p>
          <a:p>
            <a:pPr lvl="1"/>
            <a:r>
              <a:rPr lang="en-US" dirty="0"/>
              <a:t>Type the command </a:t>
            </a:r>
            <a:r>
              <a:rPr lang="en-US" b="1" dirty="0">
                <a:solidFill>
                  <a:schemeClr val="bg1"/>
                </a:solidFill>
              </a:rPr>
              <a:t>mongo</a:t>
            </a:r>
          </a:p>
          <a:p>
            <a:pPr lvl="1">
              <a:spcBef>
                <a:spcPts val="28000"/>
              </a:spcBef>
            </a:pPr>
            <a:r>
              <a:rPr lang="en-US" dirty="0"/>
              <a:t>Additional information at: </a:t>
            </a:r>
            <a:r>
              <a:rPr lang="en-US" dirty="0">
                <a:hlinkClick r:id="rId2"/>
              </a:rPr>
              <a:t>https://docs.mongodb.com/manual/reference/mongo-shell/</a:t>
            </a:r>
            <a:r>
              <a:rPr lang="en-US" dirty="0"/>
              <a:t> </a:t>
            </a:r>
          </a:p>
          <a:p>
            <a:pPr lvl="1">
              <a:spcBef>
                <a:spcPts val="28000"/>
              </a:spcBef>
            </a:pP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781522-D5FF-44AF-9B30-92293262A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MongoDB Shell Client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12A4377-E537-4A62-94CD-15E94088A211}"/>
              </a:ext>
            </a:extLst>
          </p:cNvPr>
          <p:cNvSpPr txBox="1">
            <a:spLocks/>
          </p:cNvSpPr>
          <p:nvPr/>
        </p:nvSpPr>
        <p:spPr>
          <a:xfrm>
            <a:off x="814968" y="2372047"/>
            <a:ext cx="8079304" cy="461665"/>
          </a:xfrm>
          <a:prstGeom prst="rect">
            <a:avLst/>
          </a:prstGeom>
          <a:solidFill>
            <a:srgbClr val="A19574">
              <a:lumMod val="40000"/>
              <a:lumOff val="60000"/>
              <a:alpha val="15000"/>
            </a:srgbClr>
          </a:solidFill>
          <a:ln w="12700">
            <a:solidFill>
              <a:srgbClr val="A19574">
                <a:lumMod val="60000"/>
                <a:lumOff val="40000"/>
              </a:srgb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 </a:t>
            </a:r>
            <a:r>
              <a:rPr kumimoji="0" lang="en-US" sz="240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 pitchFamily="49" charset="0"/>
              </a:rPr>
              <a:t>show </a:t>
            </a: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dbs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648C910-0BF5-45C2-98E7-CF5AE429C443}"/>
              </a:ext>
            </a:extLst>
          </p:cNvPr>
          <p:cNvSpPr txBox="1">
            <a:spLocks/>
          </p:cNvSpPr>
          <p:nvPr/>
        </p:nvSpPr>
        <p:spPr>
          <a:xfrm>
            <a:off x="814968" y="3014252"/>
            <a:ext cx="8079304" cy="461665"/>
          </a:xfrm>
          <a:prstGeom prst="rect">
            <a:avLst/>
          </a:prstGeom>
          <a:solidFill>
            <a:srgbClr val="A19574">
              <a:lumMod val="40000"/>
              <a:lumOff val="60000"/>
              <a:alpha val="15000"/>
            </a:srgbClr>
          </a:solidFill>
          <a:ln w="12700">
            <a:solidFill>
              <a:srgbClr val="A19574">
                <a:lumMod val="60000"/>
                <a:lumOff val="40000"/>
              </a:srgb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 </a:t>
            </a:r>
            <a:r>
              <a:rPr kumimoji="0" lang="en-US" sz="240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 pitchFamily="49" charset="0"/>
              </a:rPr>
              <a:t>use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 </a:t>
            </a: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mytestdb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B6F8B62-9BE4-468F-8C89-01C9F6C9E442}"/>
              </a:ext>
            </a:extLst>
          </p:cNvPr>
          <p:cNvSpPr txBox="1">
            <a:spLocks/>
          </p:cNvSpPr>
          <p:nvPr/>
        </p:nvSpPr>
        <p:spPr>
          <a:xfrm>
            <a:off x="814968" y="3645175"/>
            <a:ext cx="8079304" cy="523220"/>
          </a:xfrm>
          <a:prstGeom prst="rect">
            <a:avLst/>
          </a:prstGeom>
          <a:solidFill>
            <a:srgbClr val="A19574">
              <a:lumMod val="40000"/>
              <a:lumOff val="60000"/>
              <a:alpha val="15000"/>
            </a:srgbClr>
          </a:solidFill>
          <a:ln w="12700">
            <a:solidFill>
              <a:srgbClr val="A19574">
                <a:lumMod val="60000"/>
                <a:lumOff val="40000"/>
              </a:srgb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   </a:t>
            </a: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db.</a:t>
            </a:r>
            <a:r>
              <a:rPr kumimoji="0" lang="en-US" sz="240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 pitchFamily="49" charset="0"/>
              </a:rPr>
              <a:t>mycollection</a:t>
            </a: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.insert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({"</a:t>
            </a: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name":"George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"})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8CA6E57-F0B8-4CC2-8D12-B1B585153C9A}"/>
              </a:ext>
            </a:extLst>
          </p:cNvPr>
          <p:cNvSpPr txBox="1">
            <a:spLocks/>
          </p:cNvSpPr>
          <p:nvPr/>
        </p:nvSpPr>
        <p:spPr>
          <a:xfrm>
            <a:off x="814968" y="4326536"/>
            <a:ext cx="8079304" cy="461665"/>
          </a:xfrm>
          <a:prstGeom prst="rect">
            <a:avLst/>
          </a:prstGeom>
          <a:solidFill>
            <a:srgbClr val="A19574">
              <a:lumMod val="40000"/>
              <a:lumOff val="60000"/>
              <a:alpha val="15000"/>
            </a:srgbClr>
          </a:solidFill>
          <a:ln w="12700">
            <a:solidFill>
              <a:srgbClr val="A19574">
                <a:lumMod val="60000"/>
                <a:lumOff val="40000"/>
              </a:srgb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lvl="0" algn="ctr" defTabSz="914400">
              <a:buClr>
                <a:srgbClr val="A19574">
                  <a:lumMod val="40000"/>
                  <a:lumOff val="60000"/>
                </a:srgbClr>
              </a:buClr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 </a:t>
            </a: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db.</a:t>
            </a:r>
            <a:r>
              <a:rPr kumimoji="0" lang="en-US" sz="240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 pitchFamily="49" charset="0"/>
              </a:rPr>
              <a:t>mycollection</a:t>
            </a: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.find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({"name</a:t>
            </a:r>
            <a:r>
              <a:rPr lang="en-US" sz="2400" kern="0" dirty="0">
                <a:solidFill>
                  <a:schemeClr val="tx1"/>
                </a:solidFill>
                <a:effectLst/>
              </a:rPr>
              <a:t>":" George"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})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6238C34-C193-4F2A-8A26-8C268F1E1C06}"/>
              </a:ext>
            </a:extLst>
          </p:cNvPr>
          <p:cNvSpPr txBox="1">
            <a:spLocks/>
          </p:cNvSpPr>
          <p:nvPr/>
        </p:nvSpPr>
        <p:spPr>
          <a:xfrm>
            <a:off x="814968" y="4936408"/>
            <a:ext cx="8079304" cy="461665"/>
          </a:xfrm>
          <a:prstGeom prst="rect">
            <a:avLst/>
          </a:prstGeom>
          <a:solidFill>
            <a:srgbClr val="A19574">
              <a:lumMod val="40000"/>
              <a:lumOff val="60000"/>
              <a:alpha val="15000"/>
            </a:srgbClr>
          </a:solidFill>
          <a:ln w="12700">
            <a:solidFill>
              <a:srgbClr val="A19574">
                <a:lumMod val="60000"/>
                <a:lumOff val="40000"/>
              </a:srgb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 </a:t>
            </a: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db.</a:t>
            </a:r>
            <a:r>
              <a:rPr kumimoji="0" lang="en-US" sz="240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 pitchFamily="49" charset="0"/>
              </a:rPr>
              <a:t>mycollection</a:t>
            </a: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.find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</a:rPr>
              <a:t>({})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7350A578-43B3-458A-BC22-3C2BD28136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4411" y="1673444"/>
            <a:ext cx="2972574" cy="919401"/>
          </a:xfrm>
          <a:prstGeom prst="wedgeRoundRectCallout">
            <a:avLst>
              <a:gd name="adj1" fmla="val -56521"/>
              <a:gd name="adj2" fmla="val 3451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2400" b="1" noProof="1">
                <a:solidFill>
                  <a:schemeClr val="bg2"/>
                </a:solidFill>
              </a:rPr>
              <a:t>Shows </a:t>
            </a:r>
            <a:r>
              <a:rPr lang="en-US" sz="2400" b="1" noProof="1">
                <a:solidFill>
                  <a:schemeClr val="bg1"/>
                </a:solidFill>
              </a:rPr>
              <a:t>all</a:t>
            </a:r>
            <a:r>
              <a:rPr lang="en-US" sz="2400" b="1" noProof="1">
                <a:solidFill>
                  <a:schemeClr val="bg2"/>
                </a:solidFill>
              </a:rPr>
              <a:t> databases in the data </a:t>
            </a:r>
            <a:r>
              <a:rPr lang="en-US" sz="2400" b="1" noProof="1">
                <a:solidFill>
                  <a:schemeClr val="bg1"/>
                </a:solidFill>
              </a:rPr>
              <a:t>folder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C974A7D1-7F9B-4FDB-8C1D-9AC6B526D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48265" y="4938372"/>
            <a:ext cx="2515470" cy="919401"/>
          </a:xfrm>
          <a:prstGeom prst="wedgeRoundRectCallout">
            <a:avLst>
              <a:gd name="adj1" fmla="val -61665"/>
              <a:gd name="adj2" fmla="val -88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2400" b="1" noProof="1">
                <a:solidFill>
                  <a:schemeClr val="bg2"/>
                </a:solidFill>
              </a:rPr>
              <a:t>Gets </a:t>
            </a:r>
            <a:r>
              <a:rPr lang="en-US" sz="2400" b="1" noProof="1">
                <a:solidFill>
                  <a:schemeClr val="bg1"/>
                </a:solidFill>
              </a:rPr>
              <a:t>all</a:t>
            </a:r>
            <a:r>
              <a:rPr lang="en-US" sz="2400" b="1" noProof="1">
                <a:solidFill>
                  <a:schemeClr val="bg2"/>
                </a:solidFill>
              </a:rPr>
              <a:t> entries in the database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77751C29-D8C6-4EAA-9B43-5CB333D56B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592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154" y="1719000"/>
            <a:ext cx="2421692" cy="1939283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9F3DDC4-441A-44EF-850F-509F6C159FF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CRUD Operations</a:t>
            </a:r>
          </a:p>
        </p:txBody>
      </p:sp>
    </p:spTree>
    <p:extLst>
      <p:ext uri="{BB962C8B-B14F-4D97-AF65-F5344CB8AC3E}">
        <p14:creationId xmlns:p14="http://schemas.microsoft.com/office/powerpoint/2010/main" val="818326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A31842A-4B87-4581-B545-DBCB4916B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CCA56-C32E-4C47-A399-97F1363A64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9071" y="1064109"/>
            <a:ext cx="10036163" cy="527604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buClr>
                <a:schemeClr val="tx1"/>
              </a:buClr>
            </a:pPr>
            <a:r>
              <a:rPr lang="en-US" dirty="0"/>
              <a:t>Organizes data into one or more </a:t>
            </a:r>
            <a:r>
              <a:rPr lang="en-US" b="1" dirty="0">
                <a:solidFill>
                  <a:schemeClr val="bg1"/>
                </a:solidFill>
              </a:rPr>
              <a:t>tables</a:t>
            </a:r>
            <a:r>
              <a:rPr lang="en-US" dirty="0"/>
              <a:t> of </a:t>
            </a:r>
            <a:r>
              <a:rPr lang="en-US" b="1" dirty="0">
                <a:solidFill>
                  <a:schemeClr val="bg1"/>
                </a:solidFill>
              </a:rPr>
              <a:t>columns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and </a:t>
            </a:r>
            <a:r>
              <a:rPr lang="en-US" b="1" dirty="0">
                <a:solidFill>
                  <a:schemeClr val="bg1"/>
                </a:solidFill>
              </a:rPr>
              <a:t>rows</a:t>
            </a:r>
          </a:p>
          <a:p>
            <a:pPr>
              <a:buClr>
                <a:schemeClr val="tx1"/>
              </a:buClr>
            </a:pPr>
            <a:r>
              <a:rPr lang="en-US" dirty="0"/>
              <a:t>Unique </a:t>
            </a:r>
            <a:r>
              <a:rPr lang="en-US" b="1" dirty="0">
                <a:solidFill>
                  <a:schemeClr val="bg1"/>
                </a:solidFill>
              </a:rPr>
              <a:t>key</a:t>
            </a:r>
            <a:r>
              <a:rPr lang="en-US" dirty="0"/>
              <a:t> identifying each </a:t>
            </a:r>
            <a:r>
              <a:rPr lang="en-US" b="1" dirty="0">
                <a:solidFill>
                  <a:schemeClr val="bg1"/>
                </a:solidFill>
              </a:rPr>
              <a:t>row</a:t>
            </a:r>
            <a:r>
              <a:rPr lang="en-US" dirty="0"/>
              <a:t> of data</a:t>
            </a:r>
          </a:p>
          <a:p>
            <a:pPr>
              <a:buClr>
                <a:schemeClr val="tx1"/>
              </a:buClr>
            </a:pPr>
            <a:r>
              <a:rPr lang="en-US" dirty="0"/>
              <a:t>Almost all relational databases use </a:t>
            </a:r>
            <a:r>
              <a:rPr lang="en-US" b="1" dirty="0">
                <a:solidFill>
                  <a:schemeClr val="bg1"/>
                </a:solidFill>
              </a:rPr>
              <a:t>SQL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to </a:t>
            </a:r>
            <a:r>
              <a:rPr lang="en-US" b="1" dirty="0">
                <a:solidFill>
                  <a:schemeClr val="bg1"/>
                </a:solidFill>
              </a:rPr>
              <a:t>extract</a:t>
            </a:r>
            <a:r>
              <a:rPr lang="en-US" dirty="0"/>
              <a:t> data</a:t>
            </a:r>
          </a:p>
          <a:p>
            <a:pPr>
              <a:spcBef>
                <a:spcPts val="9000"/>
              </a:spcBef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Relations</a:t>
            </a:r>
            <a:r>
              <a:rPr lang="en-US" dirty="0"/>
              <a:t> between tables are done using </a:t>
            </a:r>
            <a:br>
              <a:rPr lang="en-US" dirty="0"/>
            </a:br>
            <a:r>
              <a:rPr lang="en-US" b="1" dirty="0">
                <a:solidFill>
                  <a:schemeClr val="bg1"/>
                </a:solidFill>
              </a:rPr>
              <a:t>Foreign Keys (FK)</a:t>
            </a:r>
          </a:p>
          <a:p>
            <a:pPr>
              <a:buClr>
                <a:schemeClr val="tx1"/>
              </a:buClr>
            </a:pPr>
            <a:r>
              <a:rPr lang="en-US" dirty="0"/>
              <a:t>Such databases are </a:t>
            </a:r>
            <a:r>
              <a:rPr lang="en-US" b="1" dirty="0">
                <a:solidFill>
                  <a:schemeClr val="bg1"/>
                </a:solidFill>
              </a:rPr>
              <a:t>Oracle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MySQL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SQL Server</a:t>
            </a:r>
            <a:r>
              <a:rPr lang="en-US" dirty="0"/>
              <a:t>, etc..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C55ED93E-B29E-48D6-BBE3-421335AA91DA}"/>
              </a:ext>
            </a:extLst>
          </p:cNvPr>
          <p:cNvSpPr txBox="1">
            <a:spLocks/>
          </p:cNvSpPr>
          <p:nvPr/>
        </p:nvSpPr>
        <p:spPr>
          <a:xfrm>
            <a:off x="2422566" y="3702133"/>
            <a:ext cx="8818698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algn="ctr"/>
            <a:r>
              <a:rPr lang="en-US" sz="2800" dirty="0">
                <a:solidFill>
                  <a:schemeClr val="bg1"/>
                </a:solidFill>
                <a:effectLst/>
              </a:rPr>
              <a:t>SELECT</a:t>
            </a:r>
            <a:r>
              <a:rPr lang="en-US" sz="2800" dirty="0">
                <a:solidFill>
                  <a:schemeClr val="tx2"/>
                </a:solidFill>
                <a:effectLst/>
              </a:rPr>
              <a:t> * </a:t>
            </a:r>
            <a:r>
              <a:rPr lang="en-US" sz="2800" dirty="0">
                <a:solidFill>
                  <a:schemeClr val="bg1"/>
                </a:solidFill>
                <a:effectLst/>
              </a:rPr>
              <a:t>FROM</a:t>
            </a:r>
            <a:r>
              <a:rPr lang="en-US" sz="2800" dirty="0">
                <a:solidFill>
                  <a:schemeClr val="tx2"/>
                </a:solidFill>
                <a:effectLst/>
              </a:rPr>
              <a:t> Students</a:t>
            </a:r>
            <a:endParaRPr lang="en-US" sz="2800" dirty="0">
              <a:solidFill>
                <a:schemeClr val="accent1"/>
              </a:solidFill>
              <a:effectLst/>
            </a:endParaRP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0EE00C8B-E925-447B-8436-997756AF8ADA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26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B45D69-43AD-4EA1-80F2-7540390F84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000" y="1314000"/>
            <a:ext cx="11811097" cy="675000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To connect to a MongoDB  cluster, use the connection string for your cluster: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8841E2A-03C5-4BCB-BDA3-9F07713BA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Connect to MongoDB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8E5D5CC-4940-4267-9994-9B0223BCD1A7}"/>
              </a:ext>
            </a:extLst>
          </p:cNvPr>
          <p:cNvSpPr>
            <a:spLocks noGrp="1" noChangeArrowheads="1"/>
          </p:cNvSpPr>
          <p:nvPr>
            <p:ph type="body" sz="quarter" idx="11"/>
          </p:nvPr>
        </p:nvSpPr>
        <p:spPr bwMode="auto">
          <a:xfrm>
            <a:off x="405818" y="2178868"/>
            <a:ext cx="11360182" cy="3045615"/>
          </a:xfrm>
          <a:prstGeom prst="rect">
            <a:avLst/>
          </a:prstGeom>
          <a:solidFill>
            <a:schemeClr val="accent6">
              <a:lumMod val="75000"/>
              <a:alpha val="20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defTabSz="1218987"/>
            <a:r>
              <a:rPr lang="en-US" altLang="en-US" sz="2200" dirty="0">
                <a:cs typeface="+mn-cs"/>
              </a:rPr>
              <a:t>using </a:t>
            </a:r>
            <a:r>
              <a:rPr lang="en-US" altLang="en-US" sz="2200" dirty="0" err="1">
                <a:cs typeface="+mn-cs"/>
              </a:rPr>
              <a:t>MongoDB.Bson</a:t>
            </a:r>
            <a:r>
              <a:rPr lang="en-US" altLang="en-US" sz="2200" dirty="0">
                <a:cs typeface="+mn-cs"/>
              </a:rPr>
              <a:t>; </a:t>
            </a:r>
          </a:p>
          <a:p>
            <a:pPr defTabSz="1218987"/>
            <a:r>
              <a:rPr lang="en-US" altLang="en-US" sz="2200" dirty="0">
                <a:cs typeface="+mn-cs"/>
              </a:rPr>
              <a:t>using </a:t>
            </a:r>
            <a:r>
              <a:rPr lang="en-US" altLang="en-US" sz="2200" dirty="0" err="1">
                <a:cs typeface="+mn-cs"/>
              </a:rPr>
              <a:t>MongoDB.Driver</a:t>
            </a:r>
            <a:r>
              <a:rPr lang="en-US" altLang="en-US" sz="2200" dirty="0">
                <a:cs typeface="+mn-cs"/>
              </a:rPr>
              <a:t>;</a:t>
            </a:r>
          </a:p>
          <a:p>
            <a:pPr defTabSz="1218987"/>
            <a:r>
              <a:rPr lang="en-US" altLang="en-US" sz="2200" dirty="0">
                <a:cs typeface="+mn-cs"/>
              </a:rPr>
              <a:t>//… </a:t>
            </a:r>
          </a:p>
          <a:p>
            <a:pPr defTabSz="1218987"/>
            <a:r>
              <a:rPr lang="en-US" altLang="en-US" sz="2200" dirty="0">
                <a:cs typeface="+mn-cs"/>
              </a:rPr>
              <a:t>var client = new </a:t>
            </a:r>
            <a:r>
              <a:rPr lang="en-US" altLang="en-US" sz="2200" dirty="0" err="1" smtClean="0">
                <a:solidFill>
                  <a:srgbClr val="F2A40D"/>
                </a:solidFill>
                <a:cs typeface="+mn-cs"/>
              </a:rPr>
              <a:t>MongoClient</a:t>
            </a:r>
            <a:r>
              <a:rPr lang="en-US" altLang="en-US" sz="2200" dirty="0" smtClean="0">
                <a:cs typeface="+mn-cs"/>
              </a:rPr>
              <a:t>( </a:t>
            </a:r>
            <a:endParaRPr lang="en-US" altLang="en-US" sz="2200" dirty="0">
              <a:cs typeface="+mn-cs"/>
            </a:endParaRPr>
          </a:p>
          <a:p>
            <a:pPr defTabSz="1218987"/>
            <a:r>
              <a:rPr lang="en-US" altLang="en-US" sz="2200" dirty="0">
                <a:cs typeface="+mn-cs"/>
              </a:rPr>
              <a:t>"</a:t>
            </a:r>
            <a:r>
              <a:rPr lang="en-US" altLang="en-US" sz="2200" dirty="0" err="1">
                <a:cs typeface="+mn-cs"/>
              </a:rPr>
              <a:t>mongodb+srv</a:t>
            </a:r>
            <a:r>
              <a:rPr lang="en-US" altLang="en-US" sz="2200" dirty="0">
                <a:cs typeface="+mn-cs"/>
              </a:rPr>
              <a:t>://&lt;</a:t>
            </a:r>
            <a:r>
              <a:rPr lang="en-US" altLang="en-US" sz="2200" dirty="0" smtClean="0">
                <a:cs typeface="+mn-cs"/>
              </a:rPr>
              <a:t>username</a:t>
            </a:r>
            <a:r>
              <a:rPr lang="en-US" altLang="en-US" sz="2200" dirty="0">
                <a:cs typeface="+mn-cs"/>
              </a:rPr>
              <a:t>&gt;:&lt;password&gt;@&lt;cluster-address&gt;/test?w=majority" ); </a:t>
            </a:r>
          </a:p>
          <a:p>
            <a:pPr defTabSz="1218987"/>
            <a:r>
              <a:rPr lang="en-US" altLang="en-US" sz="2200" dirty="0">
                <a:cs typeface="+mn-cs"/>
              </a:rPr>
              <a:t>var database = </a:t>
            </a:r>
            <a:r>
              <a:rPr lang="en-US" altLang="en-US" sz="2200" dirty="0" err="1">
                <a:solidFill>
                  <a:srgbClr val="234465"/>
                </a:solidFill>
                <a:cs typeface="+mn-cs"/>
              </a:rPr>
              <a:t>client.</a:t>
            </a:r>
            <a:r>
              <a:rPr lang="en-US" altLang="en-US" sz="2200" dirty="0" err="1">
                <a:solidFill>
                  <a:srgbClr val="F2A40D"/>
                </a:solidFill>
                <a:cs typeface="+mn-cs"/>
              </a:rPr>
              <a:t>GetDatabase</a:t>
            </a:r>
            <a:r>
              <a:rPr lang="en-US" altLang="en-US" sz="2200" dirty="0">
                <a:cs typeface="+mn-cs"/>
              </a:rPr>
              <a:t>("Example");</a:t>
            </a:r>
          </a:p>
          <a:p>
            <a:pPr defTabSz="1218987"/>
            <a:r>
              <a:rPr lang="fr-FR" sz="2200" dirty="0">
                <a:cs typeface="+mn-cs"/>
              </a:rPr>
              <a:t>var collection = database.</a:t>
            </a:r>
            <a:r>
              <a:rPr lang="fr-FR" sz="2200" dirty="0">
                <a:solidFill>
                  <a:srgbClr val="F2A40D"/>
                </a:solidFill>
                <a:cs typeface="+mn-cs"/>
              </a:rPr>
              <a:t>GetCollection</a:t>
            </a:r>
            <a:r>
              <a:rPr lang="fr-FR" sz="2200" dirty="0">
                <a:cs typeface="+mn-cs"/>
              </a:rPr>
              <a:t>&lt;Interactions&gt;("Interactions");</a:t>
            </a:r>
            <a:r>
              <a:rPr lang="en-US" altLang="en-US" sz="2200" dirty="0"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84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4D85C0-5E67-4717-9A8B-F4BBE8BDF0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2C9BC-0B7B-42FB-B230-00C40C3C9A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To select a document use </a:t>
            </a:r>
            <a:r>
              <a:rPr lang="en-US" dirty="0" err="1"/>
              <a:t>Linq</a:t>
            </a:r>
            <a:r>
              <a:rPr lang="en-US" dirty="0"/>
              <a:t>: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4AA2BAF-B4FF-43A6-99C2-323A94744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0ABA09E-C57E-4AB5-B197-553D662896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6000" y="2102895"/>
            <a:ext cx="10620000" cy="1326105"/>
          </a:xfrm>
          <a:prstGeom prst="rect">
            <a:avLst/>
          </a:prstGeom>
          <a:solidFill>
            <a:schemeClr val="accent6">
              <a:lumMod val="75000"/>
              <a:alpha val="20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r>
              <a:rPr lang="en-US" dirty="0"/>
              <a:t> </a:t>
            </a:r>
            <a:r>
              <a:rPr lang="en-US" sz="2400" b="1" dirty="0">
                <a:latin typeface="Consolas" panose="020B0609020204030204" pitchFamily="49" charset="0"/>
              </a:rPr>
              <a:t>var result = </a:t>
            </a:r>
            <a:r>
              <a:rPr lang="en-US" sz="2400" b="1" dirty="0" err="1">
                <a:latin typeface="Consolas" panose="020B0609020204030204" pitchFamily="49" charset="0"/>
              </a:rPr>
              <a:t>IMongoCollectionExtensions</a:t>
            </a:r>
            <a:endParaRPr lang="en-US" sz="2400" b="1" dirty="0">
              <a:latin typeface="Consolas" panose="020B0609020204030204" pitchFamily="49" charset="0"/>
            </a:endParaRPr>
          </a:p>
          <a:p>
            <a:r>
              <a:rPr lang="en-US" sz="2400" b="1" dirty="0">
                <a:latin typeface="Consolas" panose="020B0609020204030204" pitchFamily="49" charset="0"/>
              </a:rPr>
              <a:t>            .</a:t>
            </a:r>
            <a:r>
              <a:rPr lang="en-US" sz="2400" b="1" dirty="0" err="1">
                <a:latin typeface="Consolas" panose="020B0609020204030204" pitchFamily="49" charset="0"/>
              </a:rPr>
              <a:t>AsQueryable</a:t>
            </a:r>
            <a:r>
              <a:rPr lang="en-US" sz="2400" b="1" dirty="0">
                <a:latin typeface="Consolas" panose="020B0609020204030204" pitchFamily="49" charset="0"/>
              </a:rPr>
              <a:t>(collection)</a:t>
            </a:r>
          </a:p>
          <a:p>
            <a:r>
              <a:rPr lang="en-US" sz="2400" b="1" dirty="0">
                <a:latin typeface="Consolas" panose="020B0609020204030204" pitchFamily="49" charset="0"/>
              </a:rPr>
              <a:t>            .</a:t>
            </a:r>
            <a:r>
              <a:rPr lang="en-US" sz="2400" b="1" dirty="0" err="1">
                <a:latin typeface="Consolas" panose="020B0609020204030204" pitchFamily="49" charset="0"/>
              </a:rPr>
              <a:t>FirstOrDefault</a:t>
            </a:r>
            <a:r>
              <a:rPr lang="en-US" sz="2400" b="1" dirty="0">
                <a:latin typeface="Consolas" panose="020B0609020204030204" pitchFamily="49" charset="0"/>
              </a:rPr>
              <a:t>(s =&gt; </a:t>
            </a:r>
            <a:r>
              <a:rPr lang="en-US" sz="2400" b="1" dirty="0" err="1">
                <a:latin typeface="Consolas" panose="020B0609020204030204" pitchFamily="49" charset="0"/>
              </a:rPr>
              <a:t>s.SiteName</a:t>
            </a:r>
            <a:r>
              <a:rPr lang="en-US" sz="2400" b="1" dirty="0">
                <a:latin typeface="Consolas" panose="020B0609020204030204" pitchFamily="49" charset="0"/>
              </a:rPr>
              <a:t> == "Example");</a:t>
            </a:r>
          </a:p>
        </p:txBody>
      </p:sp>
    </p:spTree>
    <p:extLst>
      <p:ext uri="{BB962C8B-B14F-4D97-AF65-F5344CB8AC3E}">
        <p14:creationId xmlns:p14="http://schemas.microsoft.com/office/powerpoint/2010/main" val="250953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41D6A1-AC38-4E78-A459-CEB2821F44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BBE731-B2DD-4A50-AA55-1AB90006D8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FindOneAndUpdate</a:t>
            </a:r>
            <a:r>
              <a:rPr lang="en-US" dirty="0"/>
              <a:t>()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507A4CF-6E8D-478F-A0E1-8A1E163B9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7576045-48CA-452B-A3A9-B18C025A8B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4985" y="2124000"/>
            <a:ext cx="11282030" cy="2064769"/>
          </a:xfrm>
          <a:prstGeom prst="rect">
            <a:avLst/>
          </a:prstGeom>
          <a:solidFill>
            <a:schemeClr val="accent6">
              <a:lumMod val="75000"/>
              <a:alpha val="20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defTabSz="1218987"/>
            <a:r>
              <a:rPr lang="en-US" sz="2400" b="1" dirty="0">
                <a:latin typeface="Consolas" panose="020B0609020204030204" pitchFamily="49" charset="0"/>
              </a:rPr>
              <a:t>var update = </a:t>
            </a:r>
            <a:r>
              <a:rPr lang="en-US" sz="2400" b="1" dirty="0" err="1">
                <a:latin typeface="Consolas" panose="020B0609020204030204" pitchFamily="49" charset="0"/>
              </a:rPr>
              <a:t>MongoDB.Driver.Builders.Update.Set</a:t>
            </a:r>
            <a:r>
              <a:rPr lang="en-US" sz="2400" b="1" dirty="0">
                <a:latin typeface="Consolas" panose="020B0609020204030204" pitchFamily="49" charset="0"/>
              </a:rPr>
              <a:t>(s =&gt; </a:t>
            </a:r>
            <a:r>
              <a:rPr lang="en-US" sz="2400" b="1" dirty="0" err="1">
                <a:latin typeface="Consolas" panose="020B0609020204030204" pitchFamily="49" charset="0"/>
              </a:rPr>
              <a:t>s.SiteName</a:t>
            </a:r>
            <a:r>
              <a:rPr lang="en-US" sz="2400" b="1" dirty="0">
                <a:latin typeface="Consolas" panose="020B0609020204030204" pitchFamily="49" charset="0"/>
              </a:rPr>
              <a:t>, "New Example");</a:t>
            </a:r>
          </a:p>
          <a:p>
            <a:pPr defTabSz="1218987"/>
            <a:endParaRPr lang="en-US" sz="2400" b="1" dirty="0">
              <a:latin typeface="Consolas" panose="020B0609020204030204" pitchFamily="49" charset="0"/>
            </a:endParaRPr>
          </a:p>
          <a:p>
            <a:pPr defTabSz="1218987"/>
            <a:r>
              <a:rPr lang="en-US" sz="2400" b="1" dirty="0" err="1">
                <a:latin typeface="Consolas" panose="020B0609020204030204" pitchFamily="49" charset="0"/>
              </a:rPr>
              <a:t>collection.FindOneAndUpdate</a:t>
            </a:r>
            <a:r>
              <a:rPr lang="en-US" sz="2400" b="1" dirty="0">
                <a:latin typeface="Consolas" panose="020B0609020204030204" pitchFamily="49" charset="0"/>
              </a:rPr>
              <a:t>(s =&gt; </a:t>
            </a:r>
            <a:r>
              <a:rPr lang="en-US" sz="2400" b="1" dirty="0" err="1">
                <a:latin typeface="Consolas" panose="020B0609020204030204" pitchFamily="49" charset="0"/>
              </a:rPr>
              <a:t>s.SiteName</a:t>
            </a:r>
            <a:r>
              <a:rPr lang="en-US" sz="2400" b="1" dirty="0">
                <a:latin typeface="Consolas" panose="020B0609020204030204" pitchFamily="49" charset="0"/>
              </a:rPr>
              <a:t> == "Example", update);</a:t>
            </a:r>
          </a:p>
        </p:txBody>
      </p:sp>
    </p:spTree>
    <p:extLst>
      <p:ext uri="{BB962C8B-B14F-4D97-AF65-F5344CB8AC3E}">
        <p14:creationId xmlns:p14="http://schemas.microsoft.com/office/powerpoint/2010/main" val="2507887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numCol="1"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400" dirty="0" err="1"/>
              <a:t>DeleteOne</a:t>
            </a:r>
            <a:r>
              <a:rPr lang="en-US" sz="3400" dirty="0"/>
              <a:t>()</a:t>
            </a:r>
          </a:p>
          <a:p>
            <a:pPr lvl="1">
              <a:buClr>
                <a:schemeClr val="tx1"/>
              </a:buClr>
            </a:pPr>
            <a:r>
              <a:rPr lang="en-US" sz="3200" dirty="0"/>
              <a:t>Deletes the first document that meets the filter</a:t>
            </a:r>
            <a:endParaRPr lang="bg-BG" sz="3200" dirty="0"/>
          </a:p>
          <a:p>
            <a:pPr marL="442912" lvl="1" indent="0">
              <a:buClr>
                <a:schemeClr val="tx1"/>
              </a:buClr>
              <a:buNone/>
            </a:pPr>
            <a:endParaRPr lang="bg-BG" sz="3200" dirty="0"/>
          </a:p>
          <a:p>
            <a:pPr>
              <a:buClr>
                <a:schemeClr val="tx1"/>
              </a:buClr>
            </a:pPr>
            <a:r>
              <a:rPr lang="en-US" sz="3400" dirty="0" err="1"/>
              <a:t>InsertOne</a:t>
            </a:r>
            <a:r>
              <a:rPr lang="en-US" sz="3400" dirty="0"/>
              <a:t>()</a:t>
            </a:r>
          </a:p>
          <a:p>
            <a:pPr lvl="1">
              <a:buClr>
                <a:schemeClr val="tx1"/>
              </a:buClr>
            </a:pPr>
            <a:r>
              <a:rPr lang="en-US" sz="3200" dirty="0"/>
              <a:t>Inserts a new document</a:t>
            </a:r>
          </a:p>
          <a:p>
            <a:pPr marL="442912" lvl="1" indent="0">
              <a:buClr>
                <a:schemeClr val="tx1"/>
              </a:buClr>
              <a:buNone/>
            </a:pPr>
            <a:endParaRPr lang="en-US" sz="3200" dirty="0"/>
          </a:p>
          <a:p>
            <a:pPr marL="0" indent="0">
              <a:buClr>
                <a:schemeClr val="tx1"/>
              </a:buClr>
              <a:buNone/>
            </a:pPr>
            <a:endParaRPr lang="en-US" sz="2800" dirty="0"/>
          </a:p>
          <a:p>
            <a:pPr marL="0" indent="0">
              <a:buClr>
                <a:schemeClr val="tx1"/>
              </a:buClr>
              <a:buNone/>
            </a:pPr>
            <a:endParaRPr lang="en-US" sz="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and Insert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043789" y="2529000"/>
            <a:ext cx="8104421" cy="587441"/>
          </a:xfrm>
          <a:prstGeom prst="rect">
            <a:avLst/>
          </a:prstGeom>
          <a:solidFill>
            <a:schemeClr val="accent6">
              <a:lumMod val="75000"/>
              <a:alpha val="20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defTabSz="1218987">
              <a:defRPr/>
            </a:pPr>
            <a:r>
              <a:rPr lang="en-US" sz="2400" b="1" dirty="0" err="1">
                <a:latin typeface="Consolas" panose="020B0609020204030204" pitchFamily="49" charset="0"/>
              </a:rPr>
              <a:t>collection.DeleteOne</a:t>
            </a:r>
            <a:r>
              <a:rPr lang="en-US" sz="2400" b="1" dirty="0">
                <a:latin typeface="Consolas" panose="020B0609020204030204" pitchFamily="49" charset="0"/>
              </a:rPr>
              <a:t>(e =&gt; </a:t>
            </a:r>
            <a:r>
              <a:rPr lang="en-US" sz="2400" b="1" dirty="0" err="1">
                <a:latin typeface="Consolas" panose="020B0609020204030204" pitchFamily="49" charset="0"/>
              </a:rPr>
              <a:t>e.Name</a:t>
            </a:r>
            <a:r>
              <a:rPr lang="en-US" sz="2400" b="1" dirty="0">
                <a:latin typeface="Consolas" panose="020B0609020204030204" pitchFamily="49" charset="0"/>
              </a:rPr>
              <a:t> =="Example");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4D3A42BB-6CD3-42F9-B477-F670DBBA53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53</a:t>
            </a:fld>
            <a:endParaRPr lang="en-US" noProof="0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0C134EED-751C-4552-AAD9-1C804FCB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3789" y="4734000"/>
            <a:ext cx="8104421" cy="587441"/>
          </a:xfrm>
          <a:prstGeom prst="rect">
            <a:avLst/>
          </a:prstGeom>
          <a:solidFill>
            <a:schemeClr val="accent6">
              <a:lumMod val="75000"/>
              <a:alpha val="20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defTabSz="1218987">
              <a:defRPr/>
            </a:pPr>
            <a:r>
              <a:rPr lang="en-US" sz="2400" b="1" dirty="0" err="1">
                <a:latin typeface="Consolas" panose="020B0609020204030204" pitchFamily="49" charset="0"/>
              </a:rPr>
              <a:t>collection.InsertOne</a:t>
            </a:r>
            <a:r>
              <a:rPr lang="en-US" sz="2400" b="1" dirty="0">
                <a:latin typeface="Consolas" panose="020B0609020204030204" pitchFamily="49" charset="0"/>
              </a:rPr>
              <a:t>(</a:t>
            </a:r>
            <a:r>
              <a:rPr lang="en-US" sz="2400" b="1" dirty="0" err="1">
                <a:latin typeface="Consolas" panose="020B0609020204030204" pitchFamily="49" charset="0"/>
              </a:rPr>
              <a:t>newItem</a:t>
            </a:r>
            <a:r>
              <a:rPr lang="en-US" sz="2400" b="1" dirty="0"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6423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800" dirty="0">
                <a:solidFill>
                  <a:srgbClr val="234465"/>
                </a:solidFill>
              </a:rPr>
              <a:t>Questions?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6294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Body"/>
          <p:cNvSpPr>
            <a:spLocks noGrp="1"/>
          </p:cNvSpPr>
          <p:nvPr>
            <p:ph idx="4294967295"/>
          </p:nvPr>
        </p:nvSpPr>
        <p:spPr>
          <a:xfrm>
            <a:off x="190404" y="1179000"/>
            <a:ext cx="8695596" cy="549000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/>
            <a:r>
              <a:rPr lang="en-US" sz="3000" noProof="1">
                <a:hlinkClick r:id="rId3"/>
              </a:rPr>
              <a:t>softuni.bg</a:t>
            </a:r>
            <a:r>
              <a:rPr lang="en-US" sz="3000" noProof="1"/>
              <a:t>, </a:t>
            </a:r>
            <a:r>
              <a:rPr lang="en-US" sz="2800" dirty="0">
                <a:hlinkClick r:id="rId4"/>
              </a:rPr>
              <a:t>about.softuni.bg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/>
            <a:r>
              <a:rPr lang="en-US" sz="3000" noProof="1">
                <a:hlinkClick r:id="rId5"/>
              </a:rPr>
              <a:t>softuni.foundation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@ Facebook</a:t>
            </a:r>
          </a:p>
          <a:p>
            <a:pPr lvl="1"/>
            <a:r>
              <a:rPr lang="en-US" sz="3000" noProof="1">
                <a:hlinkClick r:id="rId6"/>
              </a:rPr>
              <a:t>facebook.com/SoftwareUniversity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Forums</a:t>
            </a:r>
          </a:p>
          <a:p>
            <a:pPr lvl="1"/>
            <a:r>
              <a:rPr lang="en-US" sz="3000" dirty="0">
                <a:hlinkClick r:id="rId7"/>
              </a:rPr>
              <a:t>forum.softuni.bg</a:t>
            </a:r>
            <a:endParaRPr lang="en-US" sz="3000" noProof="1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E1DE5788-B4EE-4D5A-8EB8-270043650096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22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11818096" cy="54558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This course (slides, examples, demos, exercises, homework, documents, videos and other assets) is </a:t>
            </a:r>
            <a:r>
              <a:rPr lang="en-US" b="1" dirty="0"/>
              <a:t>copyrighted content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Unauthorized copy, reproduction or use is illegal</a:t>
            </a:r>
          </a:p>
          <a:p>
            <a:pPr>
              <a:lnSpc>
                <a:spcPct val="120000"/>
              </a:lnSpc>
            </a:pPr>
            <a:r>
              <a:rPr lang="en-US" dirty="0"/>
              <a:t>© SoftUni – </a:t>
            </a:r>
            <a:r>
              <a:rPr lang="en-US" dirty="0">
                <a:hlinkClick r:id="rId3"/>
              </a:rPr>
              <a:t>https://about.softuni.bg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© Software University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A10A2585-858C-4B1E-8846-27CF1C15729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5023" y="4445455"/>
            <a:ext cx="1930977" cy="2043545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bg-BG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632075E9-971F-4281-97DE-177D172BC1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1995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1C0C30-112B-4044-A656-25D9732B9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Database - Example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5FCB3FE-D85A-4725-804D-C44583AD829D}"/>
              </a:ext>
            </a:extLst>
          </p:cNvPr>
          <p:cNvGrpSpPr/>
          <p:nvPr/>
        </p:nvGrpSpPr>
        <p:grpSpPr>
          <a:xfrm>
            <a:off x="1065489" y="1719544"/>
            <a:ext cx="3506113" cy="3766856"/>
            <a:chOff x="6475412" y="933540"/>
            <a:chExt cx="2057400" cy="226686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721E079-9BEE-4FA4-AE2E-F6D0B7EE4984}"/>
                </a:ext>
              </a:extLst>
            </p:cNvPr>
            <p:cNvSpPr/>
            <p:nvPr/>
          </p:nvSpPr>
          <p:spPr>
            <a:xfrm>
              <a:off x="6475412" y="933540"/>
              <a:ext cx="2057400" cy="2266860"/>
            </a:xfrm>
            <a:prstGeom prst="roundRect">
              <a:avLst>
                <a:gd name="adj" fmla="val 5385"/>
              </a:avLst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2800" b="1" dirty="0">
                  <a:solidFill>
                    <a:srgbClr val="FBEEDC"/>
                  </a:solidFill>
                  <a:latin typeface="Consolas" panose="020B0609020204030204" pitchFamily="49" charset="0"/>
                </a:rPr>
                <a:t>   </a:t>
              </a:r>
              <a:r>
                <a:rPr lang="en-US" sz="2800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Table Pets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DEDFD43-931E-449F-BCD0-C1E15DC297B6}"/>
                </a:ext>
              </a:extLst>
            </p:cNvPr>
            <p:cNvGrpSpPr/>
            <p:nvPr/>
          </p:nvGrpSpPr>
          <p:grpSpPr>
            <a:xfrm>
              <a:off x="6727403" y="1255884"/>
              <a:ext cx="1553419" cy="998567"/>
              <a:chOff x="6746894" y="1357595"/>
              <a:chExt cx="1553419" cy="998567"/>
            </a:xfrm>
          </p:grpSpPr>
          <p:sp>
            <p:nvSpPr>
              <p:cNvPr id="8" name="Rectangle: Rounded Corners 13">
                <a:extLst>
                  <a:ext uri="{FF2B5EF4-FFF2-40B4-BE49-F238E27FC236}">
                    <a16:creationId xmlns:a16="http://schemas.microsoft.com/office/drawing/2014/main" id="{797FEA79-6E41-4A64-B202-44C9DBA24A89}"/>
                  </a:ext>
                </a:extLst>
              </p:cNvPr>
              <p:cNvSpPr/>
              <p:nvPr/>
            </p:nvSpPr>
            <p:spPr>
              <a:xfrm>
                <a:off x="6746894" y="1655624"/>
                <a:ext cx="1553419" cy="334035"/>
              </a:xfrm>
              <a:prstGeom prst="roundRect">
                <a:avLst>
                  <a:gd name="adj" fmla="val 5319"/>
                </a:avLst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Consolas" pitchFamily="49" charset="0"/>
                    <a:cs typeface="Consolas" pitchFamily="49" charset="0"/>
                  </a:rPr>
                  <a:t>Name</a:t>
                </a:r>
              </a:p>
            </p:txBody>
          </p:sp>
          <p:sp>
            <p:nvSpPr>
              <p:cNvPr id="9" name="Rectangle: Rounded Corners 13">
                <a:extLst>
                  <a:ext uri="{FF2B5EF4-FFF2-40B4-BE49-F238E27FC236}">
                    <a16:creationId xmlns:a16="http://schemas.microsoft.com/office/drawing/2014/main" id="{9790F1D0-D39A-475D-8251-8B48C48787FB}"/>
                  </a:ext>
                </a:extLst>
              </p:cNvPr>
              <p:cNvSpPr/>
              <p:nvPr/>
            </p:nvSpPr>
            <p:spPr>
              <a:xfrm>
                <a:off x="6746894" y="1357595"/>
                <a:ext cx="1553418" cy="289992"/>
              </a:xfrm>
              <a:prstGeom prst="roundRect">
                <a:avLst>
                  <a:gd name="adj" fmla="val 5319"/>
                </a:avLst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Consolas" pitchFamily="49" charset="0"/>
                    <a:cs typeface="Consolas" pitchFamily="49" charset="0"/>
                  </a:rPr>
                  <a:t>Id</a:t>
                </a:r>
              </a:p>
            </p:txBody>
          </p:sp>
          <p:sp>
            <p:nvSpPr>
              <p:cNvPr id="10" name="Rectangle: Rounded Corners 13">
                <a:extLst>
                  <a:ext uri="{FF2B5EF4-FFF2-40B4-BE49-F238E27FC236}">
                    <a16:creationId xmlns:a16="http://schemas.microsoft.com/office/drawing/2014/main" id="{29D7643D-EFC1-46F6-AE5E-236029141452}"/>
                  </a:ext>
                </a:extLst>
              </p:cNvPr>
              <p:cNvSpPr/>
              <p:nvPr/>
            </p:nvSpPr>
            <p:spPr>
              <a:xfrm>
                <a:off x="6746894" y="2014985"/>
                <a:ext cx="1553419" cy="341177"/>
              </a:xfrm>
              <a:prstGeom prst="roundRect">
                <a:avLst>
                  <a:gd name="adj" fmla="val 5319"/>
                </a:avLst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noProof="1">
                    <a:solidFill>
                      <a:schemeClr val="tx1"/>
                    </a:solidFill>
                    <a:latin typeface="Consolas" pitchFamily="49" charset="0"/>
                    <a:cs typeface="Consolas" pitchFamily="49" charset="0"/>
                  </a:rPr>
                  <a:t>Age</a:t>
                </a:r>
              </a:p>
            </p:txBody>
          </p:sp>
        </p:grpSp>
      </p:grpSp>
      <p:sp>
        <p:nvSpPr>
          <p:cNvPr id="11" name="Rectangle: Rounded Corners 13">
            <a:extLst>
              <a:ext uri="{FF2B5EF4-FFF2-40B4-BE49-F238E27FC236}">
                <a16:creationId xmlns:a16="http://schemas.microsoft.com/office/drawing/2014/main" id="{D64219FD-16C5-42F3-BF62-92CD3F2C248A}"/>
              </a:ext>
            </a:extLst>
          </p:cNvPr>
          <p:cNvSpPr/>
          <p:nvPr/>
        </p:nvSpPr>
        <p:spPr>
          <a:xfrm>
            <a:off x="1494917" y="3956596"/>
            <a:ext cx="2647255" cy="515341"/>
          </a:xfrm>
          <a:prstGeom prst="roundRect">
            <a:avLst>
              <a:gd name="adj" fmla="val 5319"/>
            </a:avLst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noProof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Color</a:t>
            </a:r>
          </a:p>
        </p:txBody>
      </p:sp>
      <p:sp>
        <p:nvSpPr>
          <p:cNvPr id="12" name="Rectangle: Rounded Corners 13">
            <a:extLst>
              <a:ext uri="{FF2B5EF4-FFF2-40B4-BE49-F238E27FC236}">
                <a16:creationId xmlns:a16="http://schemas.microsoft.com/office/drawing/2014/main" id="{56C4B008-16E7-4F00-8D4E-1BC0A7FF78E5}"/>
              </a:ext>
            </a:extLst>
          </p:cNvPr>
          <p:cNvSpPr/>
          <p:nvPr/>
        </p:nvSpPr>
        <p:spPr>
          <a:xfrm>
            <a:off x="1490186" y="4514020"/>
            <a:ext cx="2647255" cy="515341"/>
          </a:xfrm>
          <a:prstGeom prst="roundRect">
            <a:avLst>
              <a:gd name="adj" fmla="val 5319"/>
            </a:avLst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noProof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OwnerId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4255B67-33EB-4396-9855-93B09BE853F5}"/>
              </a:ext>
            </a:extLst>
          </p:cNvPr>
          <p:cNvGrpSpPr/>
          <p:nvPr/>
        </p:nvGrpSpPr>
        <p:grpSpPr>
          <a:xfrm rot="16200000">
            <a:off x="5602600" y="3711683"/>
            <a:ext cx="529481" cy="2134154"/>
            <a:chOff x="1041397" y="1688004"/>
            <a:chExt cx="720519" cy="2133598"/>
          </a:xfrm>
        </p:grpSpPr>
        <p:sp>
          <p:nvSpPr>
            <p:cNvPr id="16" name="Right Brace 15">
              <a:extLst>
                <a:ext uri="{FF2B5EF4-FFF2-40B4-BE49-F238E27FC236}">
                  <a16:creationId xmlns:a16="http://schemas.microsoft.com/office/drawing/2014/main" id="{3447FFA9-9006-4894-9C8B-37689F66A2EA}"/>
                </a:ext>
              </a:extLst>
            </p:cNvPr>
            <p:cNvSpPr/>
            <p:nvPr/>
          </p:nvSpPr>
          <p:spPr>
            <a:xfrm rot="5400000">
              <a:off x="1287357" y="1442044"/>
              <a:ext cx="228600" cy="720519"/>
            </a:xfrm>
            <a:prstGeom prst="rightBrac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2E42709-9387-4D1C-8D55-09A102DA007C}"/>
                </a:ext>
              </a:extLst>
            </p:cNvPr>
            <p:cNvSpPr txBox="1"/>
            <p:nvPr/>
          </p:nvSpPr>
          <p:spPr>
            <a:xfrm rot="5400000">
              <a:off x="615080" y="2694009"/>
              <a:ext cx="1752599" cy="50258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Foreign Key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74A0C6A-C8C4-44A9-9736-CA516EB7A176}"/>
              </a:ext>
            </a:extLst>
          </p:cNvPr>
          <p:cNvGrpSpPr/>
          <p:nvPr/>
        </p:nvGrpSpPr>
        <p:grpSpPr>
          <a:xfrm>
            <a:off x="7620397" y="1719544"/>
            <a:ext cx="3506113" cy="3766856"/>
            <a:chOff x="6475412" y="933540"/>
            <a:chExt cx="2057400" cy="2266860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205318C-EF90-48A3-BCDB-F285356181C6}"/>
                </a:ext>
              </a:extLst>
            </p:cNvPr>
            <p:cNvSpPr/>
            <p:nvPr/>
          </p:nvSpPr>
          <p:spPr>
            <a:xfrm>
              <a:off x="6475412" y="933540"/>
              <a:ext cx="2057400" cy="2266860"/>
            </a:xfrm>
            <a:prstGeom prst="roundRect">
              <a:avLst>
                <a:gd name="adj" fmla="val 5385"/>
              </a:avLst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2800" b="1" dirty="0">
                  <a:solidFill>
                    <a:srgbClr val="FBEEDC"/>
                  </a:solidFill>
                  <a:latin typeface="Consolas" panose="020B0609020204030204" pitchFamily="49" charset="0"/>
                </a:rPr>
                <a:t>  </a:t>
              </a:r>
              <a:r>
                <a:rPr lang="en-US" sz="2800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Table People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5995532-CA11-4CF8-AA7C-825ED6987D51}"/>
                </a:ext>
              </a:extLst>
            </p:cNvPr>
            <p:cNvGrpSpPr/>
            <p:nvPr/>
          </p:nvGrpSpPr>
          <p:grpSpPr>
            <a:xfrm>
              <a:off x="6727403" y="1255884"/>
              <a:ext cx="1553419" cy="998567"/>
              <a:chOff x="6746894" y="1357595"/>
              <a:chExt cx="1553419" cy="998567"/>
            </a:xfrm>
          </p:grpSpPr>
          <p:sp>
            <p:nvSpPr>
              <p:cNvPr id="21" name="Rectangle: Rounded Corners 13">
                <a:extLst>
                  <a:ext uri="{FF2B5EF4-FFF2-40B4-BE49-F238E27FC236}">
                    <a16:creationId xmlns:a16="http://schemas.microsoft.com/office/drawing/2014/main" id="{B7472083-EEC8-4F74-90AA-E30265CD0B4B}"/>
                  </a:ext>
                </a:extLst>
              </p:cNvPr>
              <p:cNvSpPr/>
              <p:nvPr/>
            </p:nvSpPr>
            <p:spPr>
              <a:xfrm>
                <a:off x="6746894" y="1655624"/>
                <a:ext cx="1553419" cy="334035"/>
              </a:xfrm>
              <a:prstGeom prst="roundRect">
                <a:avLst>
                  <a:gd name="adj" fmla="val 5319"/>
                </a:avLst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Consolas" pitchFamily="49" charset="0"/>
                    <a:cs typeface="Consolas" pitchFamily="49" charset="0"/>
                  </a:rPr>
                  <a:t>Name</a:t>
                </a:r>
              </a:p>
            </p:txBody>
          </p:sp>
          <p:sp>
            <p:nvSpPr>
              <p:cNvPr id="22" name="Rectangle: Rounded Corners 13">
                <a:extLst>
                  <a:ext uri="{FF2B5EF4-FFF2-40B4-BE49-F238E27FC236}">
                    <a16:creationId xmlns:a16="http://schemas.microsoft.com/office/drawing/2014/main" id="{454BC887-E830-482F-A5F0-28A0FC42A6E2}"/>
                  </a:ext>
                </a:extLst>
              </p:cNvPr>
              <p:cNvSpPr/>
              <p:nvPr/>
            </p:nvSpPr>
            <p:spPr>
              <a:xfrm>
                <a:off x="6746894" y="1357595"/>
                <a:ext cx="1553418" cy="289992"/>
              </a:xfrm>
              <a:prstGeom prst="roundRect">
                <a:avLst>
                  <a:gd name="adj" fmla="val 5319"/>
                </a:avLst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Consolas" pitchFamily="49" charset="0"/>
                    <a:cs typeface="Consolas" pitchFamily="49" charset="0"/>
                  </a:rPr>
                  <a:t>Id</a:t>
                </a:r>
              </a:p>
            </p:txBody>
          </p:sp>
          <p:sp>
            <p:nvSpPr>
              <p:cNvPr id="23" name="Rectangle: Rounded Corners 13">
                <a:extLst>
                  <a:ext uri="{FF2B5EF4-FFF2-40B4-BE49-F238E27FC236}">
                    <a16:creationId xmlns:a16="http://schemas.microsoft.com/office/drawing/2014/main" id="{57A01108-8139-43A2-A5E2-473E8AC67527}"/>
                  </a:ext>
                </a:extLst>
              </p:cNvPr>
              <p:cNvSpPr/>
              <p:nvPr/>
            </p:nvSpPr>
            <p:spPr>
              <a:xfrm>
                <a:off x="6746894" y="2014985"/>
                <a:ext cx="1553419" cy="341177"/>
              </a:xfrm>
              <a:prstGeom prst="roundRect">
                <a:avLst>
                  <a:gd name="adj" fmla="val 5319"/>
                </a:avLst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noProof="1">
                    <a:solidFill>
                      <a:schemeClr val="tx1"/>
                    </a:solidFill>
                    <a:latin typeface="Consolas" pitchFamily="49" charset="0"/>
                    <a:cs typeface="Consolas" pitchFamily="49" charset="0"/>
                  </a:rPr>
                  <a:t>Age</a:t>
                </a:r>
              </a:p>
            </p:txBody>
          </p:sp>
        </p:grpSp>
      </p:grpSp>
      <p:sp>
        <p:nvSpPr>
          <p:cNvPr id="24" name="Rectangle: Rounded Corners 13">
            <a:extLst>
              <a:ext uri="{FF2B5EF4-FFF2-40B4-BE49-F238E27FC236}">
                <a16:creationId xmlns:a16="http://schemas.microsoft.com/office/drawing/2014/main" id="{9650CF08-83FF-4F8F-858B-ABBC223FD86F}"/>
              </a:ext>
            </a:extLst>
          </p:cNvPr>
          <p:cNvSpPr/>
          <p:nvPr/>
        </p:nvSpPr>
        <p:spPr>
          <a:xfrm>
            <a:off x="8049825" y="3961224"/>
            <a:ext cx="2647255" cy="566936"/>
          </a:xfrm>
          <a:prstGeom prst="roundRect">
            <a:avLst>
              <a:gd name="adj" fmla="val 5319"/>
            </a:avLst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noProof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Height</a:t>
            </a:r>
          </a:p>
        </p:txBody>
      </p:sp>
      <p:sp>
        <p:nvSpPr>
          <p:cNvPr id="25" name="Rectangle: Rounded Corners 13">
            <a:extLst>
              <a:ext uri="{FF2B5EF4-FFF2-40B4-BE49-F238E27FC236}">
                <a16:creationId xmlns:a16="http://schemas.microsoft.com/office/drawing/2014/main" id="{C553BBA8-93FE-4E1A-B503-7A7F4B3626E4}"/>
              </a:ext>
            </a:extLst>
          </p:cNvPr>
          <p:cNvSpPr/>
          <p:nvPr/>
        </p:nvSpPr>
        <p:spPr>
          <a:xfrm>
            <a:off x="8049825" y="4571806"/>
            <a:ext cx="2647255" cy="566936"/>
          </a:xfrm>
          <a:prstGeom prst="roundRect">
            <a:avLst>
              <a:gd name="adj" fmla="val 5319"/>
            </a:avLst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noProof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Email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54DE0B8-0B0A-48F5-9AC0-3186F96250AC}"/>
              </a:ext>
            </a:extLst>
          </p:cNvPr>
          <p:cNvCxnSpPr>
            <a:cxnSpLocks/>
          </p:cNvCxnSpPr>
          <p:nvPr/>
        </p:nvCxnSpPr>
        <p:spPr>
          <a:xfrm flipV="1">
            <a:off x="5028923" y="2590800"/>
            <a:ext cx="2439034" cy="1881136"/>
          </a:xfrm>
          <a:prstGeom prst="line">
            <a:avLst/>
          </a:prstGeom>
          <a:ln>
            <a:tailEnd type="triangle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Slide Number">
            <a:extLst>
              <a:ext uri="{FF2B5EF4-FFF2-40B4-BE49-F238E27FC236}">
                <a16:creationId xmlns:a16="http://schemas.microsoft.com/office/drawing/2014/main" id="{626EB49A-ECDD-4E97-897B-ADADFD6B59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6313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A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B6AD1-56E6-4FDA-9701-685AE40D6DE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90406" y="1287645"/>
            <a:ext cx="11807897" cy="55703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</a:pPr>
            <a:r>
              <a:rPr lang="en-US" dirty="0"/>
              <a:t>NoSQL Databases are non tabular, and store data differently than relational tables</a:t>
            </a:r>
          </a:p>
          <a:p>
            <a:pPr>
              <a:buClr>
                <a:schemeClr val="tx1"/>
              </a:buClr>
            </a:pPr>
            <a:r>
              <a:rPr lang="en-US" dirty="0"/>
              <a:t>Key-value </a:t>
            </a:r>
            <a:r>
              <a:rPr lang="en-US" b="1" dirty="0">
                <a:solidFill>
                  <a:schemeClr val="bg1"/>
                </a:solidFill>
              </a:rPr>
              <a:t>stores</a:t>
            </a:r>
          </a:p>
          <a:p>
            <a:pPr>
              <a:spcBef>
                <a:spcPts val="19500"/>
              </a:spcBef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SQL</a:t>
            </a:r>
            <a:r>
              <a:rPr lang="en-US" dirty="0"/>
              <a:t> query is </a:t>
            </a:r>
            <a:r>
              <a:rPr lang="en-US" b="1" dirty="0">
                <a:solidFill>
                  <a:schemeClr val="bg1"/>
                </a:solidFill>
              </a:rPr>
              <a:t>not</a:t>
            </a:r>
            <a:r>
              <a:rPr lang="en-US" dirty="0"/>
              <a:t> used in NoSQL systems</a:t>
            </a:r>
          </a:p>
          <a:p>
            <a:pPr>
              <a:buClr>
                <a:schemeClr val="tx1"/>
              </a:buClr>
            </a:pPr>
            <a:r>
              <a:rPr lang="en-US" dirty="0"/>
              <a:t>More </a:t>
            </a:r>
            <a:r>
              <a:rPr lang="en-US" b="1" dirty="0">
                <a:solidFill>
                  <a:schemeClr val="bg1"/>
                </a:solidFill>
              </a:rPr>
              <a:t>scalable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chemeClr val="bg1"/>
                </a:solidFill>
              </a:rPr>
              <a:t>provide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superior </a:t>
            </a:r>
            <a:r>
              <a:rPr lang="en-US" b="1" dirty="0">
                <a:solidFill>
                  <a:schemeClr val="bg1"/>
                </a:solidFill>
              </a:rPr>
              <a:t>performance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9C92F2-F897-48A3-BCDD-B940222F7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Non-relational Database (NoSQL)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42BAA5D-0505-4E98-B6D0-C937552BED9B}"/>
              </a:ext>
            </a:extLst>
          </p:cNvPr>
          <p:cNvSpPr txBox="1">
            <a:spLocks/>
          </p:cNvSpPr>
          <p:nvPr/>
        </p:nvSpPr>
        <p:spPr>
          <a:xfrm>
            <a:off x="873294" y="3114000"/>
            <a:ext cx="10442119" cy="21417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500" dirty="0">
                <a:solidFill>
                  <a:schemeClr val="tx1"/>
                </a:solidFill>
                <a:effectLst/>
              </a:rPr>
              <a:t>{</a:t>
            </a:r>
          </a:p>
          <a:p>
            <a:r>
              <a:rPr lang="en-US" sz="2500" dirty="0">
                <a:solidFill>
                  <a:schemeClr val="tx1"/>
                </a:solidFill>
                <a:effectLst/>
              </a:rPr>
              <a:t>   </a:t>
            </a:r>
            <a:r>
              <a:rPr lang="bg-BG" sz="2500" dirty="0">
                <a:solidFill>
                  <a:schemeClr val="tx1"/>
                </a:solidFill>
                <a:effectLst/>
              </a:rPr>
              <a:t>"</a:t>
            </a:r>
            <a:r>
              <a:rPr lang="bg-BG" sz="2500" dirty="0">
                <a:solidFill>
                  <a:schemeClr val="bg1"/>
                </a:solidFill>
                <a:effectLst/>
              </a:rPr>
              <a:t>_</a:t>
            </a:r>
            <a:r>
              <a:rPr lang="en-US" sz="2500" dirty="0">
                <a:solidFill>
                  <a:schemeClr val="bg1"/>
                </a:solidFill>
                <a:effectLst/>
              </a:rPr>
              <a:t>id</a:t>
            </a:r>
            <a:r>
              <a:rPr lang="bg-BG" sz="2500" dirty="0">
                <a:solidFill>
                  <a:schemeClr val="tx1"/>
                </a:solidFill>
                <a:effectLst/>
              </a:rPr>
              <a:t>"</a:t>
            </a:r>
            <a:r>
              <a:rPr lang="en-US" sz="2500" dirty="0">
                <a:solidFill>
                  <a:schemeClr val="tx1"/>
                </a:solidFill>
                <a:effectLst/>
              </a:rPr>
              <a:t>: </a:t>
            </a:r>
            <a:r>
              <a:rPr lang="en-US" sz="2500" dirty="0" err="1">
                <a:solidFill>
                  <a:schemeClr val="bg1"/>
                </a:solidFill>
                <a:effectLst/>
              </a:rPr>
              <a:t>ObjectId</a:t>
            </a:r>
            <a:r>
              <a:rPr lang="en-US" sz="2500" dirty="0">
                <a:solidFill>
                  <a:schemeClr val="tx1"/>
                </a:solidFill>
                <a:effectLst/>
              </a:rPr>
              <a:t>("59d3fe7ed81452db0933a871"),</a:t>
            </a:r>
          </a:p>
          <a:p>
            <a:r>
              <a:rPr lang="en-US" sz="2500" dirty="0">
                <a:solidFill>
                  <a:schemeClr val="tx1"/>
                </a:solidFill>
                <a:effectLst/>
              </a:rPr>
              <a:t>   "</a:t>
            </a:r>
            <a:r>
              <a:rPr lang="en-US" sz="2500" dirty="0">
                <a:solidFill>
                  <a:schemeClr val="bg1"/>
                </a:solidFill>
                <a:effectLst/>
              </a:rPr>
              <a:t>email</a:t>
            </a:r>
            <a:r>
              <a:rPr lang="en-US" sz="2500" dirty="0">
                <a:solidFill>
                  <a:schemeClr val="tx1"/>
                </a:solidFill>
                <a:effectLst/>
              </a:rPr>
              <a:t>": </a:t>
            </a:r>
            <a:r>
              <a:rPr lang="bg-BG" sz="2500" dirty="0">
                <a:solidFill>
                  <a:schemeClr val="tx1"/>
                </a:solidFill>
                <a:effectLst/>
              </a:rPr>
              <a:t>"</a:t>
            </a:r>
            <a:r>
              <a:rPr lang="en-US" sz="2500" dirty="0">
                <a:solidFill>
                  <a:schemeClr val="tx1"/>
                </a:solidFill>
                <a:effectLst/>
              </a:rPr>
              <a:t>peter@gmail.com</a:t>
            </a:r>
            <a:r>
              <a:rPr lang="bg-BG" sz="2500" dirty="0">
                <a:solidFill>
                  <a:schemeClr val="tx1"/>
                </a:solidFill>
                <a:effectLst/>
              </a:rPr>
              <a:t>"</a:t>
            </a:r>
            <a:r>
              <a:rPr lang="en-US" sz="2500" dirty="0">
                <a:solidFill>
                  <a:schemeClr val="tx1"/>
                </a:solidFill>
                <a:effectLst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effectLst/>
              </a:rPr>
              <a:t>   "</a:t>
            </a:r>
            <a:r>
              <a:rPr lang="en-US" sz="2500" dirty="0">
                <a:solidFill>
                  <a:schemeClr val="bg1"/>
                </a:solidFill>
                <a:effectLst/>
              </a:rPr>
              <a:t>age</a:t>
            </a:r>
            <a:r>
              <a:rPr lang="en-US" sz="2500" dirty="0">
                <a:solidFill>
                  <a:schemeClr val="tx1"/>
                </a:solidFill>
                <a:effectLst/>
              </a:rPr>
              <a:t>": 22</a:t>
            </a:r>
          </a:p>
          <a:p>
            <a:r>
              <a:rPr lang="en-US" sz="2500" dirty="0">
                <a:solidFill>
                  <a:schemeClr val="tx1"/>
                </a:solidFill>
                <a:effectLst/>
              </a:rPr>
              <a:t>}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5A8DD88A-E8E7-43C9-AECC-078AA92D62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5548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2CA67-4F00-496A-9B1B-EB9326262563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Database Scalability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898144-3E36-4C30-9E85-3E55F3F87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476" y="1494000"/>
            <a:ext cx="2389048" cy="238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06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EFBBEE2-3650-43A5-9E0D-FA5348849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Scalability</a:t>
            </a:r>
            <a:endParaRPr lang="bg-BG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6562C5F-0489-4074-B0DD-A9AAEF3394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500" y="1359000"/>
            <a:ext cx="8541000" cy="52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72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">
  <a:themeElements>
    <a:clrScheme name="SoftUni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4259</TotalTime>
  <Words>1717</Words>
  <Application>Microsoft Office PowerPoint</Application>
  <PresentationFormat>Widescreen</PresentationFormat>
  <Paragraphs>324</Paragraphs>
  <Slides>56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5" baseType="lpstr">
      <vt:lpstr>맑은 고딕</vt:lpstr>
      <vt:lpstr>AmazonEmber</vt:lpstr>
      <vt:lpstr>AmazonEmberLight</vt:lpstr>
      <vt:lpstr>Arial</vt:lpstr>
      <vt:lpstr>Calibri</vt:lpstr>
      <vt:lpstr>Consolas</vt:lpstr>
      <vt:lpstr>Wingdings</vt:lpstr>
      <vt:lpstr>Wingdings 2</vt:lpstr>
      <vt:lpstr>SoftUni</vt:lpstr>
      <vt:lpstr>NoSQL and MongoDB</vt:lpstr>
      <vt:lpstr>Table of Contents</vt:lpstr>
      <vt:lpstr>Have a Question?</vt:lpstr>
      <vt:lpstr>Relational and Non-Relational Databases</vt:lpstr>
      <vt:lpstr>Relational Database</vt:lpstr>
      <vt:lpstr>Relational Database - Example</vt:lpstr>
      <vt:lpstr>Non-relational Database (NoSQL)</vt:lpstr>
      <vt:lpstr>Database Scalability</vt:lpstr>
      <vt:lpstr>Database Scalability</vt:lpstr>
      <vt:lpstr>Database Scalability</vt:lpstr>
      <vt:lpstr>Vertical Scaling</vt:lpstr>
      <vt:lpstr>Vertical Scaling Pros and Cons</vt:lpstr>
      <vt:lpstr>Horizontal Scaling</vt:lpstr>
      <vt:lpstr>Horizontal Scaling Pros and Cons</vt:lpstr>
      <vt:lpstr>CAP Theorem</vt:lpstr>
      <vt:lpstr>What is the CAP Theorem?</vt:lpstr>
      <vt:lpstr>CAP</vt:lpstr>
      <vt:lpstr>The 'CAP' in the CAP Theorem, Explained (1)</vt:lpstr>
      <vt:lpstr>The 'CAP' in the CAP Theorem, Explained (2)</vt:lpstr>
      <vt:lpstr>Distributed Systems</vt:lpstr>
      <vt:lpstr>Distributed Systems </vt:lpstr>
      <vt:lpstr>8 Fallacies of Distributed Systems</vt:lpstr>
      <vt:lpstr>Cats and Fallacies</vt:lpstr>
      <vt:lpstr>Key-Value Databases</vt:lpstr>
      <vt:lpstr>Key-Value Databases</vt:lpstr>
      <vt:lpstr>Document-Oriented  Databases</vt:lpstr>
      <vt:lpstr>Document-Oriented Databases</vt:lpstr>
      <vt:lpstr>Replication</vt:lpstr>
      <vt:lpstr>Sharding</vt:lpstr>
      <vt:lpstr>Sharded Cluster</vt:lpstr>
      <vt:lpstr>Sharding</vt:lpstr>
      <vt:lpstr>Replication</vt:lpstr>
      <vt:lpstr>Columnar Databases</vt:lpstr>
      <vt:lpstr>Columnar Databases</vt:lpstr>
      <vt:lpstr>Columnar Databases (2)</vt:lpstr>
      <vt:lpstr>Columnar Databases (3)</vt:lpstr>
      <vt:lpstr>Cassandra</vt:lpstr>
      <vt:lpstr>Cassandra (2)</vt:lpstr>
      <vt:lpstr>Cassandra Usage</vt:lpstr>
      <vt:lpstr>Graph Database</vt:lpstr>
      <vt:lpstr>What is a Graph Database?</vt:lpstr>
      <vt:lpstr>What is a Graph Database? (2)</vt:lpstr>
      <vt:lpstr>What is a Graph Database? (3)</vt:lpstr>
      <vt:lpstr>MongoDB Overview</vt:lpstr>
      <vt:lpstr>What is MongoDB?</vt:lpstr>
      <vt:lpstr>Install MongoDB</vt:lpstr>
      <vt:lpstr>Working with MongoDB GUI</vt:lpstr>
      <vt:lpstr>Working with MongoDB Shell Client</vt:lpstr>
      <vt:lpstr>CRUD Operations</vt:lpstr>
      <vt:lpstr>Connect to MongoDB</vt:lpstr>
      <vt:lpstr>Select</vt:lpstr>
      <vt:lpstr>Update</vt:lpstr>
      <vt:lpstr>Delete and Insert</vt:lpstr>
      <vt:lpstr>Questions?</vt:lpstr>
      <vt:lpstr>Trainings @ Software University (SoftUni)</vt:lpstr>
      <vt:lpstr>License</vt:lpstr>
    </vt:vector>
  </TitlesOfParts>
  <Company>SoftUni – https://softuni.org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XML Processing</dc:title>
  <dc:subject>Software Development Course</dc:subject>
  <dc:creator>Software University</dc:creator>
  <cp:keywords>Databases; SQL; programming; SoftUni; Software University; programming; software development; software engineering; course; database systems</cp:keywords>
  <dc:description>© SoftUni – https://softuni.org_x000d_
© Software University – https://softuni.bg_x000d_
_x000d_
Copyrighted document. Unauthorized copy, reproduction or use is not permitted.</dc:description>
  <cp:lastModifiedBy>ROG STRIX</cp:lastModifiedBy>
  <cp:revision>68</cp:revision>
  <dcterms:created xsi:type="dcterms:W3CDTF">2018-05-23T13:08:44Z</dcterms:created>
  <dcterms:modified xsi:type="dcterms:W3CDTF">2021-01-07T17:24:15Z</dcterms:modified>
  <cp:category>db;databases;sql;programming;computer programming;software development</cp:category>
</cp:coreProperties>
</file>

<file path=docProps/thumbnail.jpeg>
</file>